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81" r:id="rId3"/>
    <p:sldId id="282" r:id="rId4"/>
    <p:sldId id="285" r:id="rId5"/>
    <p:sldId id="286" r:id="rId6"/>
    <p:sldId id="287" r:id="rId7"/>
    <p:sldId id="291" r:id="rId8"/>
    <p:sldId id="293" r:id="rId9"/>
    <p:sldId id="294" r:id="rId10"/>
    <p:sldId id="310" r:id="rId11"/>
    <p:sldId id="292" r:id="rId12"/>
    <p:sldId id="320" r:id="rId13"/>
    <p:sldId id="322" r:id="rId14"/>
    <p:sldId id="258" r:id="rId15"/>
    <p:sldId id="260" r:id="rId16"/>
    <p:sldId id="261" r:id="rId17"/>
    <p:sldId id="262" r:id="rId18"/>
    <p:sldId id="259" r:id="rId19"/>
    <p:sldId id="263" r:id="rId20"/>
    <p:sldId id="264" r:id="rId21"/>
    <p:sldId id="265" r:id="rId22"/>
    <p:sldId id="266" r:id="rId23"/>
    <p:sldId id="276" r:id="rId24"/>
    <p:sldId id="267" r:id="rId25"/>
    <p:sldId id="273" r:id="rId26"/>
    <p:sldId id="272" r:id="rId27"/>
    <p:sldId id="268" r:id="rId28"/>
    <p:sldId id="274" r:id="rId29"/>
    <p:sldId id="269" r:id="rId30"/>
    <p:sldId id="270" r:id="rId31"/>
    <p:sldId id="271" r:id="rId32"/>
    <p:sldId id="277" r:id="rId33"/>
    <p:sldId id="323" r:id="rId34"/>
    <p:sldId id="275" r:id="rId35"/>
    <p:sldId id="278" r:id="rId36"/>
    <p:sldId id="301" r:id="rId37"/>
    <p:sldId id="306" r:id="rId38"/>
    <p:sldId id="314" r:id="rId39"/>
    <p:sldId id="315" r:id="rId40"/>
    <p:sldId id="257" r:id="rId41"/>
    <p:sldId id="37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A34"/>
    <a:srgbClr val="D8D8D8"/>
    <a:srgbClr val="071A33"/>
    <a:srgbClr val="D9D9D9"/>
    <a:srgbClr val="001A33"/>
    <a:srgbClr val="001A34"/>
    <a:srgbClr val="002B5C"/>
    <a:srgbClr val="6AA6CD"/>
    <a:srgbClr val="5697D5"/>
    <a:srgbClr val="79B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3" autoAdjust="0"/>
    <p:restoredTop sz="98375" autoAdjust="0"/>
  </p:normalViewPr>
  <p:slideViewPr>
    <p:cSldViewPr showGuides="1">
      <p:cViewPr varScale="1">
        <p:scale>
          <a:sx n="74" d="100"/>
          <a:sy n="74" d="100"/>
        </p:scale>
        <p:origin x="15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18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959B39-0917-084D-A72F-AC08B9882037}" type="datetimeFigureOut">
              <a:rPr lang="en-US" smtClean="0"/>
              <a:pPr/>
              <a:t>4/3/2015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3484C5-CD32-1343-9415-C3D1C0203BBE}" type="slidenum">
              <a:rPr lang="en-US" smtClean="0"/>
              <a:pPr/>
              <a:t>‹#›</a:t>
            </a:fld>
            <a:endParaRPr lang="en-US"/>
          </a:p>
        </p:txBody>
      </p:sp>
    </p:spTree>
    <p:extLst>
      <p:ext uri="{BB962C8B-B14F-4D97-AF65-F5344CB8AC3E}">
        <p14:creationId xmlns:p14="http://schemas.microsoft.com/office/powerpoint/2010/main" val="228253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90E6F08-7E7C-4CF9-9701-6A86A4103234}" type="datetimeFigureOut">
              <a:rPr lang="en-US" smtClean="0"/>
              <a:pPr/>
              <a:t>4/3/2015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21326FC6-7F58-4C84-880A-FF2087D628D6}" type="slidenum">
              <a:rPr lang="en-US" smtClean="0"/>
              <a:pPr/>
              <a:t>‹#›</a:t>
            </a:fld>
            <a:endParaRPr lang="en-US" dirty="0"/>
          </a:p>
        </p:txBody>
      </p:sp>
    </p:spTree>
    <p:extLst>
      <p:ext uri="{BB962C8B-B14F-4D97-AF65-F5344CB8AC3E}">
        <p14:creationId xmlns:p14="http://schemas.microsoft.com/office/powerpoint/2010/main" val="116705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26FC6-7F58-4C84-880A-FF2087D628D6}" type="slidenum">
              <a:rPr lang="en-US" smtClean="0"/>
              <a:pPr/>
              <a:t>1</a:t>
            </a:fld>
            <a:endParaRPr lang="en-US"/>
          </a:p>
        </p:txBody>
      </p:sp>
    </p:spTree>
    <p:extLst>
      <p:ext uri="{BB962C8B-B14F-4D97-AF65-F5344CB8AC3E}">
        <p14:creationId xmlns:p14="http://schemas.microsoft.com/office/powerpoint/2010/main" val="263406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02392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26FC6-7F58-4C84-880A-FF2087D628D6}" type="slidenum">
              <a:rPr lang="en-US" smtClean="0"/>
              <a:pPr/>
              <a:t>32</a:t>
            </a:fld>
            <a:endParaRPr lang="en-US"/>
          </a:p>
        </p:txBody>
      </p:sp>
    </p:spTree>
    <p:extLst>
      <p:ext uri="{BB962C8B-B14F-4D97-AF65-F5344CB8AC3E}">
        <p14:creationId xmlns:p14="http://schemas.microsoft.com/office/powerpoint/2010/main" val="62061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26FC6-7F58-4C84-880A-FF2087D628D6}" type="slidenum">
              <a:rPr lang="en-US" smtClean="0"/>
              <a:pPr/>
              <a:t>33</a:t>
            </a:fld>
            <a:endParaRPr lang="en-US"/>
          </a:p>
        </p:txBody>
      </p:sp>
    </p:spTree>
    <p:extLst>
      <p:ext uri="{BB962C8B-B14F-4D97-AF65-F5344CB8AC3E}">
        <p14:creationId xmlns:p14="http://schemas.microsoft.com/office/powerpoint/2010/main" val="62061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981200"/>
            <a:ext cx="8229600" cy="3657600"/>
          </a:xfrm>
        </p:spPr>
        <p:txBody>
          <a:bodyPr>
            <a:normAutofit/>
          </a:bodyPr>
          <a:lstStyle>
            <a:lvl1pPr marL="0" indent="0" algn="ctr">
              <a:buNone/>
              <a:defRPr sz="2400">
                <a:solidFill>
                  <a:srgbClr val="071A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6F53DFB-D4F5-48FA-9EE4-00213FCB974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CCD9D-9BC7-4912-836A-CF261AB407A2}" type="slidenum">
              <a:rPr lang="en-US" smtClean="0"/>
              <a:pPr/>
              <a:t>‹#›</a:t>
            </a:fld>
            <a:endParaRPr lang="en-US"/>
          </a:p>
        </p:txBody>
      </p:sp>
      <p:sp>
        <p:nvSpPr>
          <p:cNvPr id="7" name="Title 1"/>
          <p:cNvSpPr>
            <a:spLocks noGrp="1"/>
          </p:cNvSpPr>
          <p:nvPr>
            <p:ph type="ctrTitle"/>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05000"/>
            <a:ext cx="8229600" cy="4221163"/>
          </a:xfrm>
        </p:spPr>
        <p:txBody>
          <a:bodyPr vert="eaVert"/>
          <a:lstStyle>
            <a:lvl1pPr>
              <a:defRPr>
                <a:solidFill>
                  <a:srgbClr val="071A34"/>
                </a:solidFill>
              </a:defRPr>
            </a:lvl1pPr>
            <a:lvl2pPr>
              <a:defRPr>
                <a:solidFill>
                  <a:srgbClr val="071A34"/>
                </a:solidFill>
              </a:defRPr>
            </a:lvl2pPr>
            <a:lvl3pPr>
              <a:defRPr>
                <a:solidFill>
                  <a:srgbClr val="071A34"/>
                </a:solidFill>
              </a:defRPr>
            </a:lvl3pPr>
            <a:lvl4pPr>
              <a:defRPr>
                <a:solidFill>
                  <a:srgbClr val="071A34"/>
                </a:solidFill>
              </a:defRPr>
            </a:lvl4pPr>
            <a:lvl5pPr>
              <a:defRPr>
                <a:solidFill>
                  <a:srgbClr val="071A3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F53DFB-D4F5-48FA-9EE4-00213FCB974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CCD9D-9BC7-4912-836A-CF261AB407A2}" type="slidenum">
              <a:rPr lang="en-US" smtClean="0"/>
              <a:pPr/>
              <a:t>‹#›</a:t>
            </a:fld>
            <a:endParaRPr lang="en-US"/>
          </a:p>
        </p:txBody>
      </p:sp>
      <p:sp>
        <p:nvSpPr>
          <p:cNvPr id="9" name="Title 1"/>
          <p:cNvSpPr txBox="1">
            <a:spLocks/>
          </p:cNvSpPr>
          <p:nvPr userDrawn="1"/>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71A34"/>
                </a:solidFill>
                <a:effectLst/>
                <a:uLnTx/>
                <a:uFillTx/>
                <a:latin typeface="Arial"/>
                <a:ea typeface="+mj-ea"/>
                <a:cs typeface="Arial"/>
              </a:rPr>
              <a:t>Click to edit Master title style</a:t>
            </a:r>
            <a:endParaRPr kumimoji="0" lang="en-US" sz="2800" b="0" i="0" u="none" strike="noStrike" kern="1200" cap="none" spc="0" normalizeH="0" baseline="0" noProof="0" dirty="0">
              <a:ln>
                <a:noFill/>
              </a:ln>
              <a:solidFill>
                <a:srgbClr val="071A34"/>
              </a:solidFill>
              <a:effectLst/>
              <a:uLnTx/>
              <a:uFillTx/>
              <a:latin typeface="Arial"/>
              <a:ea typeface="+mj-ea"/>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solidFill>
                  <a:srgbClr val="071A34"/>
                </a:solidFill>
              </a:defRPr>
            </a:lvl1pPr>
            <a:lvl2pPr>
              <a:defRPr sz="2400">
                <a:solidFill>
                  <a:srgbClr val="071A34"/>
                </a:solidFill>
              </a:defRPr>
            </a:lvl2pPr>
            <a:lvl3pPr>
              <a:defRPr sz="2000">
                <a:solidFill>
                  <a:srgbClr val="071A34"/>
                </a:solidFill>
              </a:defRPr>
            </a:lvl3pPr>
            <a:lvl4pPr>
              <a:defRPr sz="1800">
                <a:solidFill>
                  <a:srgbClr val="071A34"/>
                </a:solidFill>
              </a:defRPr>
            </a:lvl4pPr>
            <a:lvl5pPr>
              <a:defRPr sz="1600">
                <a:solidFill>
                  <a:srgbClr val="071A3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F53DFB-D4F5-48FA-9EE4-00213FCB974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CCD9D-9BC7-4912-836A-CF261AB407A2}" type="slidenum">
              <a:rPr lang="en-US" smtClean="0"/>
              <a:pPr/>
              <a:t>‹#›</a:t>
            </a:fld>
            <a:endParaRPr lang="en-US"/>
          </a:p>
        </p:txBody>
      </p:sp>
      <p:sp>
        <p:nvSpPr>
          <p:cNvPr id="9" name="Title 1"/>
          <p:cNvSpPr>
            <a:spLocks noGrp="1"/>
          </p:cNvSpPr>
          <p:nvPr>
            <p:ph type="ctrTitle"/>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71A3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81200"/>
            <a:ext cx="7772400" cy="2425701"/>
          </a:xfrm>
        </p:spPr>
        <p:txBody>
          <a:bodyPr anchor="b"/>
          <a:lstStyle>
            <a:lvl1pPr marL="0" indent="0">
              <a:buNone/>
              <a:defRPr sz="2000">
                <a:solidFill>
                  <a:srgbClr val="071A3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6F53DFB-D4F5-48FA-9EE4-00213FCB974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CCD9D-9BC7-4912-836A-CF261AB407A2}" type="slidenum">
              <a:rPr lang="en-US" smtClean="0"/>
              <a:pPr/>
              <a:t>‹#›</a:t>
            </a:fld>
            <a:endParaRPr lang="en-US"/>
          </a:p>
        </p:txBody>
      </p:sp>
      <p:sp>
        <p:nvSpPr>
          <p:cNvPr id="8" name="Title 1"/>
          <p:cNvSpPr txBox="1">
            <a:spLocks/>
          </p:cNvSpPr>
          <p:nvPr userDrawn="1"/>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71A34"/>
                </a:solidFill>
                <a:effectLst/>
                <a:uLnTx/>
                <a:uFillTx/>
                <a:latin typeface="Arial"/>
                <a:ea typeface="+mj-ea"/>
                <a:cs typeface="Arial"/>
              </a:rPr>
              <a:t>Click to edit Master title style</a:t>
            </a:r>
            <a:endParaRPr kumimoji="0" lang="en-US" sz="2800" b="0" i="0" u="none" strike="noStrike" kern="1200" cap="none" spc="0" normalizeH="0" baseline="0" noProof="0" dirty="0">
              <a:ln>
                <a:noFill/>
              </a:ln>
              <a:solidFill>
                <a:srgbClr val="071A34"/>
              </a:solidFill>
              <a:effectLst/>
              <a:uLnTx/>
              <a:uFillTx/>
              <a:latin typeface="Arial"/>
              <a:ea typeface="+mj-ea"/>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p:spPr>
        <p:txBody>
          <a:bodyPr/>
          <a:lstStyle>
            <a:lvl1pPr>
              <a:defRPr sz="2800">
                <a:solidFill>
                  <a:srgbClr val="071A34"/>
                </a:solidFill>
              </a:defRPr>
            </a:lvl1pPr>
            <a:lvl2pPr>
              <a:defRPr sz="2400">
                <a:solidFill>
                  <a:srgbClr val="071A34"/>
                </a:solidFill>
              </a:defRPr>
            </a:lvl2pPr>
            <a:lvl3pPr>
              <a:defRPr sz="2000">
                <a:solidFill>
                  <a:srgbClr val="071A34"/>
                </a:solidFill>
              </a:defRPr>
            </a:lvl3pPr>
            <a:lvl4pPr>
              <a:defRPr sz="1800">
                <a:solidFill>
                  <a:srgbClr val="071A34"/>
                </a:solidFill>
              </a:defRPr>
            </a:lvl4pPr>
            <a:lvl5pPr>
              <a:defRPr sz="1800">
                <a:solidFill>
                  <a:srgbClr val="071A3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solidFill>
                  <a:srgbClr val="071A34"/>
                </a:solidFill>
              </a:defRPr>
            </a:lvl1pPr>
            <a:lvl2pPr>
              <a:defRPr sz="2400">
                <a:solidFill>
                  <a:srgbClr val="071A34"/>
                </a:solidFill>
              </a:defRPr>
            </a:lvl2pPr>
            <a:lvl3pPr>
              <a:defRPr sz="2000">
                <a:solidFill>
                  <a:srgbClr val="071A34"/>
                </a:solidFill>
              </a:defRPr>
            </a:lvl3pPr>
            <a:lvl4pPr>
              <a:defRPr sz="1800">
                <a:solidFill>
                  <a:srgbClr val="071A34"/>
                </a:solidFill>
              </a:defRPr>
            </a:lvl4pPr>
            <a:lvl5pPr>
              <a:defRPr sz="1800">
                <a:solidFill>
                  <a:srgbClr val="071A3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6F53DFB-D4F5-48FA-9EE4-00213FCB9741}"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CCD9D-9BC7-4912-836A-CF261AB407A2}" type="slidenum">
              <a:rPr lang="en-US" smtClean="0"/>
              <a:pPr/>
              <a:t>‹#›</a:t>
            </a:fld>
            <a:endParaRPr lang="en-US"/>
          </a:p>
        </p:txBody>
      </p:sp>
      <p:sp>
        <p:nvSpPr>
          <p:cNvPr id="9" name="Title 1"/>
          <p:cNvSpPr>
            <a:spLocks noGrp="1"/>
          </p:cNvSpPr>
          <p:nvPr>
            <p:ph type="ctrTitle"/>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51038"/>
            <a:ext cx="4040188" cy="639762"/>
          </a:xfrm>
        </p:spPr>
        <p:txBody>
          <a:bodyPr anchor="b"/>
          <a:lstStyle>
            <a:lvl1pPr marL="0" indent="0">
              <a:buNone/>
              <a:defRPr sz="2400" b="1">
                <a:solidFill>
                  <a:srgbClr val="071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801"/>
            <a:ext cx="4040188" cy="3535362"/>
          </a:xfrm>
        </p:spPr>
        <p:txBody>
          <a:bodyPr/>
          <a:lstStyle>
            <a:lvl1pPr>
              <a:defRPr sz="2400">
                <a:solidFill>
                  <a:srgbClr val="071A34"/>
                </a:solidFill>
              </a:defRPr>
            </a:lvl1pPr>
            <a:lvl2pPr>
              <a:defRPr sz="2000">
                <a:solidFill>
                  <a:srgbClr val="071A34"/>
                </a:solidFill>
              </a:defRPr>
            </a:lvl2pPr>
            <a:lvl3pPr>
              <a:defRPr sz="1800">
                <a:solidFill>
                  <a:srgbClr val="071A34"/>
                </a:solidFill>
              </a:defRPr>
            </a:lvl3pPr>
            <a:lvl4pPr>
              <a:defRPr sz="1600">
                <a:solidFill>
                  <a:srgbClr val="071A34"/>
                </a:solidFill>
              </a:defRPr>
            </a:lvl4pPr>
            <a:lvl5pPr>
              <a:defRPr sz="1600">
                <a:solidFill>
                  <a:srgbClr val="071A3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solidFill>
                  <a:srgbClr val="071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801"/>
            <a:ext cx="4041775" cy="3535362"/>
          </a:xfrm>
        </p:spPr>
        <p:txBody>
          <a:bodyPr/>
          <a:lstStyle>
            <a:lvl1pPr>
              <a:defRPr sz="2400">
                <a:solidFill>
                  <a:srgbClr val="071A34"/>
                </a:solidFill>
              </a:defRPr>
            </a:lvl1pPr>
            <a:lvl2pPr>
              <a:defRPr sz="2000">
                <a:solidFill>
                  <a:srgbClr val="071A34"/>
                </a:solidFill>
              </a:defRPr>
            </a:lvl2pPr>
            <a:lvl3pPr>
              <a:defRPr sz="1800">
                <a:solidFill>
                  <a:srgbClr val="071A34"/>
                </a:solidFill>
              </a:defRPr>
            </a:lvl3pPr>
            <a:lvl4pPr>
              <a:defRPr sz="1600">
                <a:solidFill>
                  <a:srgbClr val="071A34"/>
                </a:solidFill>
              </a:defRPr>
            </a:lvl4pPr>
            <a:lvl5pPr>
              <a:defRPr sz="1600">
                <a:solidFill>
                  <a:srgbClr val="071A3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F53DFB-D4F5-48FA-9EE4-00213FCB9741}" type="datetimeFigureOut">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6CCD9D-9BC7-4912-836A-CF261AB407A2}" type="slidenum">
              <a:rPr lang="en-US" smtClean="0"/>
              <a:pPr/>
              <a:t>‹#›</a:t>
            </a:fld>
            <a:endParaRPr lang="en-US"/>
          </a:p>
        </p:txBody>
      </p:sp>
      <p:sp>
        <p:nvSpPr>
          <p:cNvPr id="11" name="Title 1"/>
          <p:cNvSpPr>
            <a:spLocks noGrp="1"/>
          </p:cNvSpPr>
          <p:nvPr>
            <p:ph type="ctrTitle"/>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F53DFB-D4F5-48FA-9EE4-00213FCB9741}" type="datetimeFigureOut">
              <a:rPr lang="en-US" smtClean="0"/>
              <a:pPr/>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6CCD9D-9BC7-4912-836A-CF261AB407A2}" type="slidenum">
              <a:rPr lang="en-US" smtClean="0"/>
              <a:pPr/>
              <a:t>‹#›</a:t>
            </a:fld>
            <a:endParaRPr lang="en-US"/>
          </a:p>
        </p:txBody>
      </p:sp>
      <p:sp>
        <p:nvSpPr>
          <p:cNvPr id="7" name="Title 1"/>
          <p:cNvSpPr>
            <a:spLocks noGrp="1"/>
          </p:cNvSpPr>
          <p:nvPr>
            <p:ph type="ctrTitle"/>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53DFB-D4F5-48FA-9EE4-00213FCB9741}" type="datetimeFigureOut">
              <a:rPr lang="en-US" smtClean="0"/>
              <a:pPr/>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6CCD9D-9BC7-4912-836A-CF261AB407A2}" type="slidenum">
              <a:rPr lang="en-US" smtClean="0"/>
              <a:pPr/>
              <a:t>‹#›</a:t>
            </a:fld>
            <a:endParaRPr lang="en-US"/>
          </a:p>
        </p:txBody>
      </p:sp>
      <p:sp>
        <p:nvSpPr>
          <p:cNvPr id="6" name="Title 1"/>
          <p:cNvSpPr>
            <a:spLocks noGrp="1"/>
          </p:cNvSpPr>
          <p:nvPr>
            <p:ph type="ctrTitle"/>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3008313" cy="685800"/>
          </a:xfrm>
          <a:prstGeom prst="rect">
            <a:avLst/>
          </a:prstGeom>
        </p:spPr>
        <p:txBody>
          <a:bodyPr anchor="b"/>
          <a:lstStyle>
            <a:lvl1pPr algn="l">
              <a:defRPr sz="2000" b="1">
                <a:solidFill>
                  <a:srgbClr val="071A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905000"/>
            <a:ext cx="5111750" cy="4221163"/>
          </a:xfrm>
        </p:spPr>
        <p:txBody>
          <a:bodyPr/>
          <a:lstStyle>
            <a:lvl1pPr>
              <a:defRPr sz="3200">
                <a:solidFill>
                  <a:srgbClr val="071A34"/>
                </a:solidFill>
              </a:defRPr>
            </a:lvl1pPr>
            <a:lvl2pPr>
              <a:defRPr sz="2800">
                <a:solidFill>
                  <a:srgbClr val="071A34"/>
                </a:solidFill>
              </a:defRPr>
            </a:lvl2pPr>
            <a:lvl3pPr>
              <a:defRPr sz="2400">
                <a:solidFill>
                  <a:srgbClr val="071A34"/>
                </a:solidFill>
              </a:defRPr>
            </a:lvl3pPr>
            <a:lvl4pPr>
              <a:defRPr sz="2000">
                <a:solidFill>
                  <a:srgbClr val="071A34"/>
                </a:solidFill>
              </a:defRPr>
            </a:lvl4pPr>
            <a:lvl5pPr>
              <a:defRPr sz="2000">
                <a:solidFill>
                  <a:srgbClr val="071A3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solidFill>
                  <a:srgbClr val="071A3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6F53DFB-D4F5-48FA-9EE4-00213FCB9741}"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CCD9D-9BC7-4912-836A-CF261AB407A2}" type="slidenum">
              <a:rPr lang="en-US" smtClean="0"/>
              <a:pPr/>
              <a:t>‹#›</a:t>
            </a:fld>
            <a:endParaRPr lang="en-US"/>
          </a:p>
        </p:txBody>
      </p:sp>
      <p:sp>
        <p:nvSpPr>
          <p:cNvPr id="9" name="Title 1"/>
          <p:cNvSpPr txBox="1">
            <a:spLocks/>
          </p:cNvSpPr>
          <p:nvPr userDrawn="1"/>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rgbClr val="071A34"/>
                </a:solidFill>
                <a:effectLst/>
                <a:uLnTx/>
                <a:uFillTx/>
                <a:latin typeface="Arial"/>
                <a:ea typeface="+mj-ea"/>
                <a:cs typeface="Arial"/>
              </a:rPr>
              <a:t>Click to edit Master title style</a:t>
            </a:r>
            <a:endParaRPr kumimoji="0" lang="en-US" sz="2800" b="0" i="0" u="none" strike="noStrike" kern="1200" cap="none" spc="0" normalizeH="0" baseline="0" noProof="0" dirty="0">
              <a:ln>
                <a:noFill/>
              </a:ln>
              <a:solidFill>
                <a:srgbClr val="071A34"/>
              </a:solidFill>
              <a:effectLst/>
              <a:uLnTx/>
              <a:uFillTx/>
              <a:latin typeface="Arial"/>
              <a:ea typeface="+mj-ea"/>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71A3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905000"/>
            <a:ext cx="54864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71A3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6F53DFB-D4F5-48FA-9EE4-00213FCB9741}"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CCD9D-9BC7-4912-836A-CF261AB407A2}" type="slidenum">
              <a:rPr lang="en-US" smtClean="0"/>
              <a:pPr/>
              <a:t>‹#›</a:t>
            </a:fld>
            <a:endParaRPr lang="en-US"/>
          </a:p>
        </p:txBody>
      </p:sp>
      <p:sp>
        <p:nvSpPr>
          <p:cNvPr id="9" name="Title 1"/>
          <p:cNvSpPr txBox="1">
            <a:spLocks/>
          </p:cNvSpPr>
          <p:nvPr userDrawn="1"/>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71A34"/>
                </a:solidFill>
                <a:effectLst/>
                <a:uLnTx/>
                <a:uFillTx/>
                <a:latin typeface="Arial"/>
                <a:ea typeface="+mj-ea"/>
                <a:cs typeface="Arial"/>
              </a:rPr>
              <a:t>Click to edit Master title style</a:t>
            </a:r>
            <a:endParaRPr kumimoji="0" lang="en-US" sz="2800" b="0" i="0" u="none" strike="noStrike" kern="1200" cap="none" spc="0" normalizeH="0" baseline="0" noProof="0" dirty="0">
              <a:ln>
                <a:noFill/>
              </a:ln>
              <a:solidFill>
                <a:srgbClr val="071A34"/>
              </a:solidFill>
              <a:effectLst/>
              <a:uLnTx/>
              <a:uFillTx/>
              <a:latin typeface="Arial"/>
              <a:ea typeface="+mj-ea"/>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86F53DFB-D4F5-48FA-9EE4-00213FCB9741}" type="datetimeFigureOut">
              <a:rPr lang="en-US" smtClean="0"/>
              <a:pPr/>
              <a:t>4/3/2015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B6CCD9D-9BC7-4912-836A-CF261AB407A2}" type="slidenum">
              <a:rPr lang="en-US" smtClean="0"/>
              <a:pPr/>
              <a:t>‹#›</a:t>
            </a:fld>
            <a:endParaRPr lang="en-US" dirty="0"/>
          </a:p>
        </p:txBody>
      </p:sp>
      <p:sp>
        <p:nvSpPr>
          <p:cNvPr id="10" name="Rectangle 9"/>
          <p:cNvSpPr/>
          <p:nvPr/>
        </p:nvSpPr>
        <p:spPr>
          <a:xfrm>
            <a:off x="0" y="0"/>
            <a:ext cx="9144000" cy="1295400"/>
          </a:xfrm>
          <a:prstGeom prst="rect">
            <a:avLst/>
          </a:prstGeom>
          <a:solidFill>
            <a:srgbClr val="001A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7" name="Picture 6" descr="MAINE_crest2C_MAC.eps"/>
          <p:cNvPicPr>
            <a:picLocks noChangeAspect="1"/>
          </p:cNvPicPr>
          <p:nvPr userDrawn="1"/>
        </p:nvPicPr>
        <p:blipFill>
          <a:blip r:embed="rId12"/>
          <a:stretch>
            <a:fillRect/>
          </a:stretch>
        </p:blipFill>
        <p:spPr>
          <a:xfrm>
            <a:off x="3212706" y="158146"/>
            <a:ext cx="2718589" cy="9791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071A3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071A3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071A3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71A3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071A3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john.bell@umit.maine.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57200" y="1447800"/>
            <a:ext cx="8229600" cy="1295400"/>
          </a:xfrm>
        </p:spPr>
        <p:txBody>
          <a:bodyPr/>
          <a:lstStyle/>
          <a:p>
            <a:pPr algn="ctr"/>
            <a:r>
              <a:rPr lang="en-US" sz="4400" b="1" dirty="0" smtClean="0">
                <a:solidFill>
                  <a:srgbClr val="000000"/>
                </a:solidFill>
              </a:rPr>
              <a:t>Intro to Online Marketing</a:t>
            </a:r>
            <a:endParaRPr lang="en-US" sz="3600" dirty="0">
              <a:solidFill>
                <a:srgbClr val="000000"/>
              </a:solidFill>
            </a:endParaRPr>
          </a:p>
        </p:txBody>
      </p:sp>
      <p:pic>
        <p:nvPicPr>
          <p:cNvPr id="3" name="Picture 2"/>
          <p:cNvPicPr>
            <a:picLocks noChangeAspect="1"/>
          </p:cNvPicPr>
          <p:nvPr/>
        </p:nvPicPr>
        <p:blipFill>
          <a:blip r:embed="rId3"/>
          <a:stretch>
            <a:fillRect/>
          </a:stretch>
        </p:blipFill>
        <p:spPr>
          <a:xfrm>
            <a:off x="457200" y="4114800"/>
            <a:ext cx="2011680" cy="2011680"/>
          </a:xfrm>
          <a:prstGeom prst="rect">
            <a:avLst/>
          </a:prstGeom>
        </p:spPr>
      </p:pic>
      <p:pic>
        <p:nvPicPr>
          <p:cNvPr id="4" name="Picture 3"/>
          <p:cNvPicPr>
            <a:picLocks noChangeAspect="1"/>
          </p:cNvPicPr>
          <p:nvPr/>
        </p:nvPicPr>
        <p:blipFill rotWithShape="1">
          <a:blip r:embed="rId4"/>
          <a:srcRect t="31411" b="33140"/>
          <a:stretch/>
        </p:blipFill>
        <p:spPr>
          <a:xfrm>
            <a:off x="6629400" y="3124200"/>
            <a:ext cx="2206905" cy="440266"/>
          </a:xfrm>
          <a:prstGeom prst="rect">
            <a:avLst/>
          </a:prstGeom>
        </p:spPr>
      </p:pic>
      <p:pic>
        <p:nvPicPr>
          <p:cNvPr id="5" name="Picture 4"/>
          <p:cNvPicPr>
            <a:picLocks noChangeAspect="1"/>
          </p:cNvPicPr>
          <p:nvPr/>
        </p:nvPicPr>
        <p:blipFill>
          <a:blip r:embed="rId5"/>
          <a:stretch>
            <a:fillRect/>
          </a:stretch>
        </p:blipFill>
        <p:spPr>
          <a:xfrm>
            <a:off x="6629400" y="4038600"/>
            <a:ext cx="2118013" cy="2103120"/>
          </a:xfrm>
          <a:prstGeom prst="rect">
            <a:avLst/>
          </a:prstGeom>
        </p:spPr>
      </p:pic>
      <p:pic>
        <p:nvPicPr>
          <p:cNvPr id="6" name="Picture 5"/>
          <p:cNvPicPr>
            <a:picLocks noChangeAspect="1"/>
          </p:cNvPicPr>
          <p:nvPr/>
        </p:nvPicPr>
        <p:blipFill>
          <a:blip r:embed="rId6"/>
          <a:stretch>
            <a:fillRect/>
          </a:stretch>
        </p:blipFill>
        <p:spPr>
          <a:xfrm>
            <a:off x="2743200" y="2895600"/>
            <a:ext cx="3644348"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600200"/>
            <a:ext cx="8229600" cy="5257800"/>
          </a:xfrm>
          <a:noFill/>
        </p:spPr>
        <p:txBody>
          <a:bodyPr>
            <a:normAutofit fontScale="85000" lnSpcReduction="20000"/>
          </a:bodyPr>
          <a:lstStyle/>
          <a:p>
            <a:pPr eaLnBrk="1" hangingPunct="1">
              <a:lnSpc>
                <a:spcPct val="90000"/>
              </a:lnSpc>
            </a:pPr>
            <a:r>
              <a:rPr lang="en-US" sz="3600" b="1" dirty="0" smtClean="0">
                <a:solidFill>
                  <a:srgbClr val="000000"/>
                </a:solidFill>
                <a:latin typeface="+mj-lt"/>
              </a:rPr>
              <a:t>Logo, Signs, Packaging</a:t>
            </a:r>
            <a:endParaRPr lang="en-US" sz="3600" b="1" dirty="0">
              <a:solidFill>
                <a:srgbClr val="000000"/>
              </a:solidFill>
              <a:latin typeface="+mj-lt"/>
            </a:endParaRPr>
          </a:p>
          <a:p>
            <a:pPr marL="457200" lvl="1" indent="0">
              <a:lnSpc>
                <a:spcPct val="90000"/>
              </a:lnSpc>
              <a:buNone/>
            </a:pPr>
            <a:endParaRPr lang="en-US" sz="4000" dirty="0" smtClean="0">
              <a:solidFill>
                <a:srgbClr val="000000"/>
              </a:solidFill>
              <a:latin typeface="+mj-lt"/>
              <a:ea typeface="Arial"/>
            </a:endParaRPr>
          </a:p>
          <a:p>
            <a:pPr lvl="1">
              <a:lnSpc>
                <a:spcPct val="90000"/>
              </a:lnSpc>
              <a:buFont typeface="Arial"/>
              <a:buChar char="•"/>
            </a:pPr>
            <a:r>
              <a:rPr lang="en-US" sz="4000" dirty="0" smtClean="0">
                <a:solidFill>
                  <a:srgbClr val="000000"/>
                </a:solidFill>
                <a:latin typeface="+mj-lt"/>
                <a:ea typeface="Arial"/>
              </a:rPr>
              <a:t>Must </a:t>
            </a:r>
            <a:r>
              <a:rPr lang="en-US" sz="4000" dirty="0">
                <a:solidFill>
                  <a:srgbClr val="000000"/>
                </a:solidFill>
                <a:latin typeface="+mj-lt"/>
                <a:ea typeface="Arial"/>
              </a:rPr>
              <a:t>be made </a:t>
            </a:r>
            <a:r>
              <a:rPr lang="en-US" sz="4000" dirty="0" smtClean="0">
                <a:solidFill>
                  <a:srgbClr val="000000"/>
                </a:solidFill>
                <a:latin typeface="+mj-lt"/>
                <a:ea typeface="Arial"/>
              </a:rPr>
              <a:t>well</a:t>
            </a:r>
          </a:p>
          <a:p>
            <a:pPr lvl="1">
              <a:lnSpc>
                <a:spcPct val="90000"/>
              </a:lnSpc>
              <a:buFont typeface="Arial"/>
              <a:buChar char="•"/>
            </a:pPr>
            <a:endParaRPr lang="en-US" sz="4000" dirty="0">
              <a:solidFill>
                <a:srgbClr val="000000"/>
              </a:solidFill>
              <a:latin typeface="+mj-lt"/>
              <a:ea typeface="Arial"/>
            </a:endParaRPr>
          </a:p>
          <a:p>
            <a:pPr lvl="1">
              <a:lnSpc>
                <a:spcPct val="90000"/>
              </a:lnSpc>
              <a:buFont typeface="Arial"/>
              <a:buChar char="•"/>
            </a:pPr>
            <a:r>
              <a:rPr lang="en-US" sz="4000" dirty="0">
                <a:solidFill>
                  <a:srgbClr val="000000"/>
                </a:solidFill>
                <a:latin typeface="+mj-lt"/>
                <a:ea typeface="Arial"/>
              </a:rPr>
              <a:t>To a customer</a:t>
            </a:r>
          </a:p>
          <a:p>
            <a:pPr lvl="3" eaLnBrk="1" hangingPunct="1">
              <a:lnSpc>
                <a:spcPct val="90000"/>
              </a:lnSpc>
              <a:buFont typeface="Arial"/>
              <a:buChar char="•"/>
            </a:pPr>
            <a:r>
              <a:rPr lang="en-US" sz="3200" b="1" dirty="0">
                <a:solidFill>
                  <a:srgbClr val="000000"/>
                </a:solidFill>
                <a:latin typeface="+mj-lt"/>
                <a:ea typeface="Arial"/>
              </a:rPr>
              <a:t>A quality </a:t>
            </a:r>
            <a:r>
              <a:rPr lang="en-US" sz="3200" b="1" dirty="0" smtClean="0">
                <a:solidFill>
                  <a:srgbClr val="000000"/>
                </a:solidFill>
                <a:latin typeface="+mj-lt"/>
                <a:ea typeface="Arial"/>
              </a:rPr>
              <a:t>brand </a:t>
            </a:r>
            <a:r>
              <a:rPr lang="en-US" sz="3200" b="1" dirty="0">
                <a:solidFill>
                  <a:srgbClr val="000000"/>
                </a:solidFill>
                <a:latin typeface="+mj-lt"/>
                <a:ea typeface="Arial"/>
              </a:rPr>
              <a:t>= a quality </a:t>
            </a:r>
            <a:r>
              <a:rPr lang="en-US" sz="3200" b="1" dirty="0" smtClean="0">
                <a:solidFill>
                  <a:srgbClr val="000000"/>
                </a:solidFill>
                <a:latin typeface="+mj-lt"/>
                <a:ea typeface="Arial"/>
              </a:rPr>
              <a:t>business</a:t>
            </a:r>
          </a:p>
          <a:p>
            <a:pPr lvl="3" eaLnBrk="1" hangingPunct="1">
              <a:lnSpc>
                <a:spcPct val="90000"/>
              </a:lnSpc>
              <a:buFont typeface="Arial"/>
              <a:buChar char="•"/>
            </a:pPr>
            <a:endParaRPr lang="en-US" sz="3200" b="1" dirty="0">
              <a:solidFill>
                <a:srgbClr val="000000"/>
              </a:solidFill>
              <a:latin typeface="+mj-lt"/>
              <a:ea typeface="Arial"/>
            </a:endParaRPr>
          </a:p>
          <a:p>
            <a:pPr lvl="1">
              <a:lnSpc>
                <a:spcPct val="90000"/>
              </a:lnSpc>
              <a:buFont typeface="Arial"/>
              <a:buChar char="•"/>
            </a:pPr>
            <a:r>
              <a:rPr lang="en-US" sz="4000" dirty="0">
                <a:solidFill>
                  <a:srgbClr val="000000"/>
                </a:solidFill>
                <a:latin typeface="+mj-lt"/>
                <a:ea typeface="Arial"/>
              </a:rPr>
              <a:t>Can be pricey but is a good </a:t>
            </a:r>
            <a:r>
              <a:rPr lang="en-US" sz="4000" dirty="0" smtClean="0">
                <a:solidFill>
                  <a:srgbClr val="000000"/>
                </a:solidFill>
                <a:latin typeface="+mj-lt"/>
                <a:ea typeface="Arial"/>
              </a:rPr>
              <a:t>investment</a:t>
            </a:r>
          </a:p>
          <a:p>
            <a:pPr lvl="1">
              <a:lnSpc>
                <a:spcPct val="90000"/>
              </a:lnSpc>
              <a:buFont typeface="Arial"/>
              <a:buChar char="•"/>
            </a:pPr>
            <a:endParaRPr lang="en-US" sz="4000" dirty="0">
              <a:solidFill>
                <a:srgbClr val="000000"/>
              </a:solidFill>
              <a:latin typeface="+mj-lt"/>
              <a:ea typeface="Arial"/>
            </a:endParaRPr>
          </a:p>
          <a:p>
            <a:pPr lvl="1">
              <a:lnSpc>
                <a:spcPct val="90000"/>
              </a:lnSpc>
              <a:buFont typeface="Arial"/>
              <a:buChar char="•"/>
            </a:pPr>
            <a:r>
              <a:rPr lang="en-US" sz="4000" dirty="0">
                <a:solidFill>
                  <a:srgbClr val="000000"/>
                </a:solidFill>
                <a:latin typeface="+mj-lt"/>
                <a:ea typeface="Arial"/>
              </a:rPr>
              <a:t>A poorly done </a:t>
            </a:r>
            <a:r>
              <a:rPr lang="en-US" sz="4000" dirty="0" smtClean="0">
                <a:solidFill>
                  <a:srgbClr val="000000"/>
                </a:solidFill>
                <a:latin typeface="+mj-lt"/>
                <a:ea typeface="Arial"/>
              </a:rPr>
              <a:t>logo </a:t>
            </a:r>
            <a:r>
              <a:rPr lang="en-US" sz="4000" dirty="0">
                <a:solidFill>
                  <a:srgbClr val="000000"/>
                </a:solidFill>
                <a:latin typeface="+mj-lt"/>
                <a:ea typeface="Arial"/>
              </a:rPr>
              <a:t>creates a bad first </a:t>
            </a:r>
            <a:r>
              <a:rPr lang="en-US" sz="4000" dirty="0" smtClean="0">
                <a:solidFill>
                  <a:srgbClr val="000000"/>
                </a:solidFill>
                <a:latin typeface="+mj-lt"/>
                <a:ea typeface="Arial"/>
              </a:rPr>
              <a:t>impression</a:t>
            </a:r>
            <a:endParaRPr lang="en-US" sz="4000" dirty="0">
              <a:solidFill>
                <a:srgbClr val="000000"/>
              </a:solidFill>
              <a:latin typeface="+mj-lt"/>
              <a:ea typeface="Arial"/>
            </a:endParaRPr>
          </a:p>
        </p:txBody>
      </p:sp>
    </p:spTree>
    <p:extLst>
      <p:ext uri="{BB962C8B-B14F-4D97-AF65-F5344CB8AC3E}">
        <p14:creationId xmlns:p14="http://schemas.microsoft.com/office/powerpoint/2010/main" val="187301074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3" name="Rectangle 3"/>
          <p:cNvSpPr>
            <a:spLocks noGrp="1" noChangeArrowheads="1"/>
          </p:cNvSpPr>
          <p:nvPr>
            <p:ph type="body" idx="1"/>
          </p:nvPr>
        </p:nvSpPr>
        <p:spPr>
          <a:xfrm>
            <a:off x="304800" y="2209800"/>
            <a:ext cx="8686800" cy="4495800"/>
          </a:xfrm>
        </p:spPr>
        <p:txBody>
          <a:bodyPr>
            <a:noAutofit/>
          </a:bodyPr>
          <a:lstStyle/>
          <a:p>
            <a:pPr marL="0" indent="0" eaLnBrk="1" hangingPunct="1">
              <a:buClr>
                <a:srgbClr val="FF0000"/>
              </a:buClr>
              <a:buNone/>
            </a:pPr>
            <a:r>
              <a:rPr lang="en-US" u="sng" dirty="0" smtClean="0">
                <a:solidFill>
                  <a:srgbClr val="000000"/>
                </a:solidFill>
                <a:latin typeface="Arial" charset="0"/>
                <a:ea typeface="Arial"/>
              </a:rPr>
              <a:t>Develop a web presence</a:t>
            </a:r>
          </a:p>
          <a:p>
            <a:pPr marL="0" indent="0" eaLnBrk="1" hangingPunct="1">
              <a:buClr>
                <a:srgbClr val="FF0000"/>
              </a:buClr>
              <a:buNone/>
            </a:pPr>
            <a:endParaRPr lang="en-US" sz="2400" dirty="0">
              <a:solidFill>
                <a:srgbClr val="000000"/>
              </a:solidFill>
              <a:latin typeface="Arial" charset="0"/>
              <a:ea typeface="Arial"/>
            </a:endParaRPr>
          </a:p>
          <a:p>
            <a:pPr marL="0" indent="0" eaLnBrk="1" hangingPunct="1">
              <a:buClr>
                <a:srgbClr val="FF0000"/>
              </a:buClr>
              <a:buNone/>
            </a:pPr>
            <a:r>
              <a:rPr lang="en-US" sz="2400" dirty="0" smtClean="0">
                <a:solidFill>
                  <a:srgbClr val="000000"/>
                </a:solidFill>
                <a:latin typeface="Arial" charset="0"/>
                <a:ea typeface="Arial"/>
              </a:rPr>
              <a:t>Create </a:t>
            </a:r>
            <a:r>
              <a:rPr lang="en-US" sz="2400" dirty="0">
                <a:solidFill>
                  <a:srgbClr val="000000"/>
                </a:solidFill>
                <a:latin typeface="Arial" charset="0"/>
                <a:ea typeface="Arial"/>
              </a:rPr>
              <a:t>a well-designed website and promote it widely</a:t>
            </a:r>
          </a:p>
          <a:p>
            <a:pPr marL="0" indent="0" eaLnBrk="1" hangingPunct="1">
              <a:lnSpc>
                <a:spcPct val="85000"/>
              </a:lnSpc>
              <a:buClr>
                <a:srgbClr val="FF0000"/>
              </a:buClr>
              <a:buNone/>
            </a:pPr>
            <a:endParaRPr lang="en-US" sz="2400" dirty="0">
              <a:solidFill>
                <a:srgbClr val="000000"/>
              </a:solidFill>
              <a:latin typeface="Arial" charset="0"/>
              <a:ea typeface="Arial"/>
            </a:endParaRPr>
          </a:p>
          <a:p>
            <a:pPr marL="0" indent="0" eaLnBrk="1" hangingPunct="1">
              <a:lnSpc>
                <a:spcPct val="85000"/>
              </a:lnSpc>
              <a:buClr>
                <a:srgbClr val="FF0000"/>
              </a:buClr>
              <a:buNone/>
            </a:pPr>
            <a:r>
              <a:rPr lang="en-US" sz="2400" dirty="0" smtClean="0">
                <a:solidFill>
                  <a:srgbClr val="000000"/>
                </a:solidFill>
                <a:latin typeface="Arial" charset="0"/>
                <a:ea typeface="Arial"/>
              </a:rPr>
              <a:t>Use </a:t>
            </a:r>
            <a:r>
              <a:rPr lang="en-US" sz="2400" dirty="0">
                <a:solidFill>
                  <a:srgbClr val="000000"/>
                </a:solidFill>
                <a:latin typeface="Arial" charset="0"/>
                <a:ea typeface="Arial"/>
              </a:rPr>
              <a:t>web-based tools to communicate with </a:t>
            </a:r>
            <a:r>
              <a:rPr lang="en-US" sz="2400" dirty="0" smtClean="0">
                <a:solidFill>
                  <a:srgbClr val="000000"/>
                </a:solidFill>
                <a:latin typeface="Arial" charset="0"/>
                <a:ea typeface="Arial"/>
              </a:rPr>
              <a:t>customers:</a:t>
            </a:r>
          </a:p>
          <a:p>
            <a:pPr lvl="1" indent="-342900">
              <a:lnSpc>
                <a:spcPct val="85000"/>
              </a:lnSpc>
            </a:pPr>
            <a:r>
              <a:rPr lang="en-US" sz="2000" dirty="0" smtClean="0">
                <a:solidFill>
                  <a:srgbClr val="000000"/>
                </a:solidFill>
                <a:latin typeface="Arial" charset="0"/>
                <a:cs typeface="Arial" charset="0"/>
              </a:rPr>
              <a:t>Facebook</a:t>
            </a:r>
          </a:p>
          <a:p>
            <a:pPr lvl="1" indent="-342900">
              <a:lnSpc>
                <a:spcPct val="85000"/>
              </a:lnSpc>
            </a:pPr>
            <a:r>
              <a:rPr lang="en-US" sz="2000" dirty="0" smtClean="0">
                <a:solidFill>
                  <a:srgbClr val="000000"/>
                </a:solidFill>
                <a:latin typeface="Arial" charset="0"/>
                <a:cs typeface="Arial" charset="0"/>
              </a:rPr>
              <a:t>Twitter</a:t>
            </a:r>
          </a:p>
          <a:p>
            <a:pPr lvl="1" indent="-342900">
              <a:lnSpc>
                <a:spcPct val="85000"/>
              </a:lnSpc>
            </a:pPr>
            <a:r>
              <a:rPr lang="en-US" sz="2000" dirty="0" smtClean="0">
                <a:solidFill>
                  <a:srgbClr val="000000"/>
                </a:solidFill>
                <a:latin typeface="Arial" charset="0"/>
                <a:cs typeface="Arial" charset="0"/>
              </a:rPr>
              <a:t>LinkedIn</a:t>
            </a:r>
          </a:p>
          <a:p>
            <a:pPr lvl="1" indent="-342900">
              <a:lnSpc>
                <a:spcPct val="85000"/>
              </a:lnSpc>
            </a:pPr>
            <a:r>
              <a:rPr lang="en-US" sz="2000" dirty="0" smtClean="0">
                <a:solidFill>
                  <a:srgbClr val="000000"/>
                </a:solidFill>
                <a:latin typeface="Arial" charset="0"/>
                <a:cs typeface="Arial" charset="0"/>
              </a:rPr>
              <a:t>YouTube</a:t>
            </a:r>
          </a:p>
          <a:p>
            <a:pPr lvl="1" indent="-342900">
              <a:lnSpc>
                <a:spcPct val="85000"/>
              </a:lnSpc>
            </a:pPr>
            <a:r>
              <a:rPr lang="en-US" sz="2000" dirty="0" smtClean="0">
                <a:solidFill>
                  <a:srgbClr val="000000"/>
                </a:solidFill>
                <a:latin typeface="Arial" charset="0"/>
                <a:cs typeface="Arial" charset="0"/>
              </a:rPr>
              <a:t>Blogs</a:t>
            </a:r>
          </a:p>
          <a:p>
            <a:pPr lvl="1" indent="-342900">
              <a:lnSpc>
                <a:spcPct val="85000"/>
              </a:lnSpc>
            </a:pPr>
            <a:r>
              <a:rPr lang="en-US" sz="2000" dirty="0" smtClean="0">
                <a:solidFill>
                  <a:srgbClr val="000000"/>
                </a:solidFill>
                <a:latin typeface="Arial" charset="0"/>
                <a:cs typeface="Arial" charset="0"/>
              </a:rPr>
              <a:t>Emails</a:t>
            </a:r>
          </a:p>
          <a:p>
            <a:pPr lvl="1" indent="-342900">
              <a:lnSpc>
                <a:spcPct val="85000"/>
              </a:lnSpc>
            </a:pPr>
            <a:r>
              <a:rPr lang="en-US" sz="2000" dirty="0" smtClean="0">
                <a:solidFill>
                  <a:srgbClr val="000000"/>
                </a:solidFill>
                <a:latin typeface="Arial" charset="0"/>
                <a:cs typeface="Arial" charset="0"/>
              </a:rPr>
              <a:t>QR codes</a:t>
            </a:r>
            <a:endParaRPr lang="en-US" sz="2400" b="1" dirty="0">
              <a:solidFill>
                <a:srgbClr val="000000"/>
              </a:solidFill>
              <a:latin typeface="Arial" charset="0"/>
              <a:ea typeface="Arial"/>
            </a:endParaRPr>
          </a:p>
          <a:p>
            <a:pPr eaLnBrk="1" hangingPunct="1">
              <a:lnSpc>
                <a:spcPct val="85000"/>
              </a:lnSpc>
              <a:buClr>
                <a:srgbClr val="FFFF00"/>
              </a:buClr>
              <a:buFont typeface="Wingdings" charset="0"/>
              <a:buNone/>
            </a:pPr>
            <a:endParaRPr lang="en-US" sz="2400" b="1" dirty="0">
              <a:solidFill>
                <a:srgbClr val="000000"/>
              </a:solidFill>
              <a:latin typeface="Arial" charset="0"/>
              <a:ea typeface="Arial"/>
            </a:endParaRPr>
          </a:p>
          <a:p>
            <a:pPr lvl="3" eaLnBrk="1" hangingPunct="1">
              <a:lnSpc>
                <a:spcPct val="85000"/>
              </a:lnSpc>
              <a:buClr>
                <a:srgbClr val="FFFF00"/>
              </a:buClr>
              <a:buFont typeface="Wingdings" charset="0"/>
              <a:buNone/>
            </a:pPr>
            <a:endParaRPr lang="en-US" sz="2400" b="1" dirty="0">
              <a:solidFill>
                <a:srgbClr val="000000"/>
              </a:solidFill>
              <a:latin typeface="Arial" charset="0"/>
              <a:cs typeface="Arial" charset="0"/>
            </a:endParaRPr>
          </a:p>
          <a:p>
            <a:pPr lvl="3" eaLnBrk="1" hangingPunct="1">
              <a:lnSpc>
                <a:spcPct val="85000"/>
              </a:lnSpc>
              <a:buClr>
                <a:srgbClr val="FFFF00"/>
              </a:buClr>
              <a:buFont typeface="Wingdings" charset="0"/>
              <a:buChar char="§"/>
            </a:pPr>
            <a:endParaRPr lang="en-US" sz="2400" b="1" dirty="0">
              <a:solidFill>
                <a:srgbClr val="000000"/>
              </a:solidFill>
              <a:latin typeface="Arial" charset="0"/>
              <a:cs typeface="Arial" charset="0"/>
            </a:endParaRPr>
          </a:p>
          <a:p>
            <a:pPr lvl="3" eaLnBrk="1" hangingPunct="1">
              <a:lnSpc>
                <a:spcPct val="85000"/>
              </a:lnSpc>
              <a:buClr>
                <a:srgbClr val="FFFF00"/>
              </a:buClr>
              <a:buFont typeface="Wingdings" charset="0"/>
              <a:buNone/>
            </a:pPr>
            <a:endParaRPr lang="en-US" sz="2400" b="1" dirty="0">
              <a:solidFill>
                <a:srgbClr val="000000"/>
              </a:solidFill>
              <a:latin typeface="Arial" charset="0"/>
              <a:cs typeface="Arial" charset="0"/>
            </a:endParaRPr>
          </a:p>
          <a:p>
            <a:pPr eaLnBrk="1" hangingPunct="1">
              <a:lnSpc>
                <a:spcPct val="85000"/>
              </a:lnSpc>
              <a:buClr>
                <a:srgbClr val="FF0000"/>
              </a:buClr>
              <a:buFont typeface="Wingdings" charset="0"/>
              <a:buChar char="Ø"/>
            </a:pPr>
            <a:endParaRPr lang="en-US" sz="2400" b="1" dirty="0">
              <a:solidFill>
                <a:srgbClr val="000000"/>
              </a:solidFill>
              <a:latin typeface="Arial" charset="0"/>
              <a:ea typeface="Arial"/>
            </a:endParaRPr>
          </a:p>
          <a:p>
            <a:pPr eaLnBrk="1" hangingPunct="1">
              <a:lnSpc>
                <a:spcPct val="85000"/>
              </a:lnSpc>
              <a:buClr>
                <a:srgbClr val="FF0000"/>
              </a:buClr>
              <a:buFont typeface="Wingdings" charset="0"/>
              <a:buChar char="Ø"/>
            </a:pPr>
            <a:endParaRPr lang="en-US" sz="2400" dirty="0">
              <a:solidFill>
                <a:srgbClr val="000000"/>
              </a:solidFill>
              <a:effectLst/>
              <a:latin typeface="Arial" charset="0"/>
              <a:ea typeface="Arial"/>
            </a:endParaRPr>
          </a:p>
          <a:p>
            <a:pPr eaLnBrk="1" hangingPunct="1"/>
            <a:endParaRPr lang="en-US" sz="2400" dirty="0">
              <a:solidFill>
                <a:srgbClr val="000000"/>
              </a:solidFill>
              <a:latin typeface="Arial" charset="0"/>
              <a:ea typeface="Arial"/>
            </a:endParaRPr>
          </a:p>
          <a:p>
            <a:pPr eaLnBrk="1" hangingPunct="1"/>
            <a:endParaRPr lang="en-US" sz="2400" dirty="0">
              <a:solidFill>
                <a:srgbClr val="000000"/>
              </a:solidFill>
              <a:latin typeface="Arial" charset="0"/>
              <a:ea typeface="Arial"/>
            </a:endParaRPr>
          </a:p>
          <a:p>
            <a:pPr eaLnBrk="1" hangingPunct="1"/>
            <a:endParaRPr lang="en-US" sz="2400" dirty="0">
              <a:solidFill>
                <a:srgbClr val="000000"/>
              </a:solidFill>
              <a:latin typeface="Arial" charset="0"/>
              <a:ea typeface="Arial"/>
            </a:endParaRPr>
          </a:p>
        </p:txBody>
      </p:sp>
      <p:sp>
        <p:nvSpPr>
          <p:cNvPr id="6"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330081432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1447800"/>
            <a:ext cx="8534400" cy="5257800"/>
          </a:xfrm>
          <a:noFill/>
        </p:spPr>
        <p:txBody>
          <a:bodyPr/>
          <a:lstStyle/>
          <a:p>
            <a:pPr eaLnBrk="1" hangingPunct="1">
              <a:lnSpc>
                <a:spcPct val="90000"/>
              </a:lnSpc>
            </a:pPr>
            <a:r>
              <a:rPr lang="en-US" sz="3600" b="1" dirty="0" smtClean="0">
                <a:solidFill>
                  <a:srgbClr val="000000"/>
                </a:solidFill>
                <a:latin typeface="+mj-lt"/>
              </a:rPr>
              <a:t>Your Farm’s </a:t>
            </a:r>
            <a:r>
              <a:rPr lang="en-US" sz="3600" b="1" dirty="0">
                <a:solidFill>
                  <a:srgbClr val="000000"/>
                </a:solidFill>
                <a:latin typeface="+mj-lt"/>
              </a:rPr>
              <a:t>Website</a:t>
            </a:r>
          </a:p>
          <a:p>
            <a:pPr lvl="1" eaLnBrk="1" hangingPunct="1">
              <a:lnSpc>
                <a:spcPct val="90000"/>
              </a:lnSpc>
            </a:pPr>
            <a:r>
              <a:rPr lang="en-US" sz="4000" dirty="0">
                <a:solidFill>
                  <a:srgbClr val="000000"/>
                </a:solidFill>
                <a:latin typeface="+mj-lt"/>
                <a:ea typeface="Arial"/>
              </a:rPr>
              <a:t>A great way to reach </a:t>
            </a:r>
            <a:r>
              <a:rPr lang="en-US" sz="4000" dirty="0" smtClean="0">
                <a:solidFill>
                  <a:srgbClr val="000000"/>
                </a:solidFill>
                <a:latin typeface="+mj-lt"/>
                <a:ea typeface="Arial"/>
              </a:rPr>
              <a:t>people</a:t>
            </a:r>
          </a:p>
          <a:p>
            <a:pPr lvl="1" eaLnBrk="1" hangingPunct="1">
              <a:lnSpc>
                <a:spcPct val="90000"/>
              </a:lnSpc>
            </a:pPr>
            <a:r>
              <a:rPr lang="en-US" sz="4000" dirty="0" smtClean="0">
                <a:solidFill>
                  <a:srgbClr val="000000"/>
                </a:solidFill>
                <a:latin typeface="+mj-lt"/>
                <a:ea typeface="Arial"/>
              </a:rPr>
              <a:t>Sign of legitimacy</a:t>
            </a:r>
            <a:endParaRPr lang="en-US" sz="4000" dirty="0">
              <a:solidFill>
                <a:srgbClr val="000000"/>
              </a:solidFill>
              <a:latin typeface="+mj-lt"/>
              <a:ea typeface="Arial"/>
            </a:endParaRPr>
          </a:p>
          <a:p>
            <a:pPr lvl="1" eaLnBrk="1" hangingPunct="1">
              <a:lnSpc>
                <a:spcPct val="90000"/>
              </a:lnSpc>
            </a:pPr>
            <a:r>
              <a:rPr lang="en-US" sz="4000" dirty="0">
                <a:solidFill>
                  <a:srgbClr val="000000"/>
                </a:solidFill>
                <a:latin typeface="+mj-lt"/>
                <a:ea typeface="Arial"/>
              </a:rPr>
              <a:t>Can be expensive to </a:t>
            </a:r>
            <a:r>
              <a:rPr lang="en-US" sz="4000" dirty="0" smtClean="0">
                <a:solidFill>
                  <a:srgbClr val="000000"/>
                </a:solidFill>
                <a:latin typeface="+mj-lt"/>
                <a:ea typeface="Arial"/>
              </a:rPr>
              <a:t>start</a:t>
            </a:r>
            <a:r>
              <a:rPr lang="en-US" sz="4000" dirty="0">
                <a:solidFill>
                  <a:srgbClr val="000000"/>
                </a:solidFill>
                <a:latin typeface="+mj-lt"/>
                <a:ea typeface="Arial"/>
              </a:rPr>
              <a:t>-up</a:t>
            </a:r>
          </a:p>
          <a:p>
            <a:pPr lvl="1" eaLnBrk="1" hangingPunct="1">
              <a:lnSpc>
                <a:spcPct val="90000"/>
              </a:lnSpc>
            </a:pPr>
            <a:r>
              <a:rPr lang="en-US" sz="4000" dirty="0">
                <a:solidFill>
                  <a:srgbClr val="000000"/>
                </a:solidFill>
                <a:latin typeface="+mj-lt"/>
                <a:ea typeface="Arial"/>
              </a:rPr>
              <a:t>Needs to be </a:t>
            </a:r>
          </a:p>
          <a:p>
            <a:pPr lvl="1" eaLnBrk="1" hangingPunct="1">
              <a:lnSpc>
                <a:spcPct val="90000"/>
              </a:lnSpc>
              <a:buFontTx/>
              <a:buNone/>
            </a:pPr>
            <a:r>
              <a:rPr lang="en-US" sz="4000" dirty="0">
                <a:solidFill>
                  <a:srgbClr val="000000"/>
                </a:solidFill>
                <a:latin typeface="+mj-lt"/>
                <a:ea typeface="Arial"/>
              </a:rPr>
              <a:t>   updated often</a:t>
            </a:r>
          </a:p>
        </p:txBody>
      </p:sp>
    </p:spTree>
    <p:extLst>
      <p:ext uri="{BB962C8B-B14F-4D97-AF65-F5344CB8AC3E}">
        <p14:creationId xmlns:p14="http://schemas.microsoft.com/office/powerpoint/2010/main" val="2952173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3" name="Rectangle 3"/>
          <p:cNvSpPr>
            <a:spLocks noGrp="1" noChangeArrowheads="1"/>
          </p:cNvSpPr>
          <p:nvPr>
            <p:ph type="body" idx="1"/>
          </p:nvPr>
        </p:nvSpPr>
        <p:spPr>
          <a:xfrm>
            <a:off x="304800" y="2209800"/>
            <a:ext cx="8686800" cy="4191001"/>
          </a:xfrm>
        </p:spPr>
        <p:txBody>
          <a:bodyPr>
            <a:noAutofit/>
          </a:bodyPr>
          <a:lstStyle/>
          <a:p>
            <a:pPr marL="0" indent="0" eaLnBrk="1" hangingPunct="1">
              <a:buClr>
                <a:srgbClr val="FF0000"/>
              </a:buClr>
              <a:buNone/>
            </a:pPr>
            <a:r>
              <a:rPr lang="en-US" u="sng" dirty="0" smtClean="0">
                <a:solidFill>
                  <a:srgbClr val="000000"/>
                </a:solidFill>
                <a:latin typeface="Arial" charset="0"/>
                <a:ea typeface="Arial"/>
              </a:rPr>
              <a:t>Develop a web presence</a:t>
            </a:r>
          </a:p>
          <a:p>
            <a:pPr marL="1828800" lvl="4" indent="0" eaLnBrk="1" hangingPunct="1">
              <a:lnSpc>
                <a:spcPct val="85000"/>
              </a:lnSpc>
              <a:buClr>
                <a:srgbClr val="FFFF00"/>
              </a:buClr>
              <a:buSzPct val="105000"/>
              <a:buNone/>
            </a:pPr>
            <a:endParaRPr lang="en-US" sz="2400" dirty="0">
              <a:solidFill>
                <a:srgbClr val="000000"/>
              </a:solidFill>
              <a:latin typeface="Arial" charset="0"/>
              <a:cs typeface="Arial" charset="0"/>
            </a:endParaRPr>
          </a:p>
          <a:p>
            <a:pPr marL="0" indent="0" eaLnBrk="1" hangingPunct="1">
              <a:lnSpc>
                <a:spcPct val="85000"/>
              </a:lnSpc>
              <a:buClr>
                <a:srgbClr val="FF0000"/>
              </a:buClr>
              <a:buSzPct val="105000"/>
              <a:buNone/>
            </a:pPr>
            <a:r>
              <a:rPr lang="en-US" sz="2400" dirty="0">
                <a:solidFill>
                  <a:srgbClr val="000000"/>
                </a:solidFill>
                <a:latin typeface="Arial" charset="0"/>
                <a:ea typeface="Arial"/>
              </a:rPr>
              <a:t>Carefully manage your web-based tools:</a:t>
            </a:r>
          </a:p>
          <a:p>
            <a:pPr marL="0" indent="0" eaLnBrk="1" hangingPunct="1">
              <a:lnSpc>
                <a:spcPct val="85000"/>
              </a:lnSpc>
              <a:buClr>
                <a:srgbClr val="FF0000"/>
              </a:buClr>
              <a:buSzPct val="105000"/>
              <a:buNone/>
            </a:pPr>
            <a:endParaRPr lang="en-US" sz="2400" dirty="0">
              <a:solidFill>
                <a:srgbClr val="000000"/>
              </a:solidFill>
              <a:latin typeface="Arial" charset="0"/>
              <a:ea typeface="Arial"/>
            </a:endParaRPr>
          </a:p>
          <a:p>
            <a:pPr lvl="2">
              <a:lnSpc>
                <a:spcPct val="85000"/>
              </a:lnSpc>
              <a:buSzPct val="105000"/>
            </a:pPr>
            <a:r>
              <a:rPr lang="en-US" sz="2400" dirty="0">
                <a:solidFill>
                  <a:srgbClr val="000000"/>
                </a:solidFill>
                <a:latin typeface="Arial" charset="0"/>
                <a:cs typeface="Arial" charset="0"/>
              </a:rPr>
              <a:t>Start small</a:t>
            </a:r>
          </a:p>
          <a:p>
            <a:pPr lvl="2">
              <a:lnSpc>
                <a:spcPct val="85000"/>
              </a:lnSpc>
              <a:buSzPct val="105000"/>
            </a:pPr>
            <a:r>
              <a:rPr lang="en-US" sz="2400" dirty="0">
                <a:solidFill>
                  <a:srgbClr val="000000"/>
                </a:solidFill>
                <a:latin typeface="Arial" charset="0"/>
                <a:cs typeface="Arial" charset="0"/>
              </a:rPr>
              <a:t>Unify your profile and branding</a:t>
            </a:r>
          </a:p>
          <a:p>
            <a:pPr lvl="2">
              <a:lnSpc>
                <a:spcPct val="85000"/>
              </a:lnSpc>
              <a:buSzPct val="105000"/>
            </a:pPr>
            <a:r>
              <a:rPr lang="en-US" sz="2400" dirty="0">
                <a:solidFill>
                  <a:srgbClr val="000000"/>
                </a:solidFill>
                <a:latin typeface="Arial" charset="0"/>
                <a:cs typeface="Arial" charset="0"/>
              </a:rPr>
              <a:t>Link </a:t>
            </a:r>
            <a:r>
              <a:rPr lang="en-US" sz="2400" dirty="0" smtClean="0">
                <a:solidFill>
                  <a:srgbClr val="000000"/>
                </a:solidFill>
                <a:latin typeface="Arial" charset="0"/>
                <a:cs typeface="Arial" charset="0"/>
              </a:rPr>
              <a:t>everything</a:t>
            </a:r>
          </a:p>
          <a:p>
            <a:pPr lvl="2">
              <a:lnSpc>
                <a:spcPct val="85000"/>
              </a:lnSpc>
              <a:buSzPct val="105000"/>
            </a:pPr>
            <a:r>
              <a:rPr lang="en-US" sz="2400" dirty="0" smtClean="0">
                <a:solidFill>
                  <a:srgbClr val="000000"/>
                </a:solidFill>
                <a:latin typeface="Arial" charset="0"/>
                <a:cs typeface="Arial" charset="0"/>
              </a:rPr>
              <a:t>Use Social Media</a:t>
            </a:r>
            <a:endParaRPr lang="en-US" sz="2400" dirty="0">
              <a:solidFill>
                <a:srgbClr val="000000"/>
              </a:solidFill>
              <a:latin typeface="Arial" charset="0"/>
              <a:cs typeface="Arial" charset="0"/>
            </a:endParaRPr>
          </a:p>
          <a:p>
            <a:pPr eaLnBrk="1" hangingPunct="1">
              <a:lnSpc>
                <a:spcPct val="85000"/>
              </a:lnSpc>
              <a:buClr>
                <a:srgbClr val="FFFF00"/>
              </a:buClr>
              <a:buSzPct val="105000"/>
              <a:buFont typeface="Wingdings" charset="0"/>
              <a:buChar char="§"/>
            </a:pPr>
            <a:endParaRPr lang="en-US" sz="2400" b="1" dirty="0">
              <a:solidFill>
                <a:srgbClr val="000000"/>
              </a:solidFill>
              <a:latin typeface="Arial" charset="0"/>
              <a:ea typeface="Arial"/>
            </a:endParaRPr>
          </a:p>
          <a:p>
            <a:pPr eaLnBrk="1" hangingPunct="1">
              <a:lnSpc>
                <a:spcPct val="85000"/>
              </a:lnSpc>
              <a:buClr>
                <a:srgbClr val="FFFF00"/>
              </a:buClr>
              <a:buFont typeface="Wingdings" charset="0"/>
              <a:buNone/>
            </a:pPr>
            <a:endParaRPr lang="en-US" sz="2400" b="1" dirty="0">
              <a:solidFill>
                <a:srgbClr val="000000"/>
              </a:solidFill>
              <a:latin typeface="Arial" charset="0"/>
              <a:ea typeface="Arial"/>
            </a:endParaRPr>
          </a:p>
          <a:p>
            <a:pPr lvl="3" eaLnBrk="1" hangingPunct="1">
              <a:lnSpc>
                <a:spcPct val="85000"/>
              </a:lnSpc>
              <a:buClr>
                <a:srgbClr val="FFFF00"/>
              </a:buClr>
              <a:buFont typeface="Wingdings" charset="0"/>
              <a:buNone/>
            </a:pPr>
            <a:endParaRPr lang="en-US" sz="2400" b="1" dirty="0">
              <a:solidFill>
                <a:srgbClr val="000000"/>
              </a:solidFill>
              <a:latin typeface="Arial" charset="0"/>
              <a:cs typeface="Arial" charset="0"/>
            </a:endParaRPr>
          </a:p>
          <a:p>
            <a:pPr lvl="3" eaLnBrk="1" hangingPunct="1">
              <a:lnSpc>
                <a:spcPct val="85000"/>
              </a:lnSpc>
              <a:buClr>
                <a:srgbClr val="FFFF00"/>
              </a:buClr>
              <a:buFont typeface="Wingdings" charset="0"/>
              <a:buChar char="§"/>
            </a:pPr>
            <a:endParaRPr lang="en-US" sz="2400" b="1" dirty="0">
              <a:solidFill>
                <a:srgbClr val="000000"/>
              </a:solidFill>
              <a:latin typeface="Arial" charset="0"/>
              <a:cs typeface="Arial" charset="0"/>
            </a:endParaRPr>
          </a:p>
          <a:p>
            <a:pPr lvl="3" eaLnBrk="1" hangingPunct="1">
              <a:lnSpc>
                <a:spcPct val="85000"/>
              </a:lnSpc>
              <a:buClr>
                <a:srgbClr val="FFFF00"/>
              </a:buClr>
              <a:buFont typeface="Wingdings" charset="0"/>
              <a:buNone/>
            </a:pPr>
            <a:endParaRPr lang="en-US" sz="2400" b="1" dirty="0">
              <a:solidFill>
                <a:srgbClr val="000000"/>
              </a:solidFill>
              <a:latin typeface="Arial" charset="0"/>
              <a:cs typeface="Arial" charset="0"/>
            </a:endParaRPr>
          </a:p>
          <a:p>
            <a:pPr eaLnBrk="1" hangingPunct="1">
              <a:lnSpc>
                <a:spcPct val="85000"/>
              </a:lnSpc>
              <a:buClr>
                <a:srgbClr val="FF0000"/>
              </a:buClr>
              <a:buFont typeface="Wingdings" charset="0"/>
              <a:buChar char="Ø"/>
            </a:pPr>
            <a:endParaRPr lang="en-US" sz="2400" b="1" dirty="0">
              <a:solidFill>
                <a:srgbClr val="000000"/>
              </a:solidFill>
              <a:latin typeface="Arial" charset="0"/>
              <a:ea typeface="Arial"/>
            </a:endParaRPr>
          </a:p>
          <a:p>
            <a:pPr eaLnBrk="1" hangingPunct="1">
              <a:lnSpc>
                <a:spcPct val="85000"/>
              </a:lnSpc>
              <a:buClr>
                <a:srgbClr val="FF0000"/>
              </a:buClr>
              <a:buFont typeface="Wingdings" charset="0"/>
              <a:buChar char="Ø"/>
            </a:pPr>
            <a:endParaRPr lang="en-US" sz="2400" dirty="0">
              <a:solidFill>
                <a:srgbClr val="000000"/>
              </a:solidFill>
              <a:effectLst/>
              <a:latin typeface="Arial" charset="0"/>
              <a:ea typeface="Arial"/>
            </a:endParaRPr>
          </a:p>
          <a:p>
            <a:pPr eaLnBrk="1" hangingPunct="1"/>
            <a:endParaRPr lang="en-US" sz="2400" dirty="0">
              <a:solidFill>
                <a:srgbClr val="000000"/>
              </a:solidFill>
              <a:latin typeface="Arial" charset="0"/>
              <a:ea typeface="Arial"/>
            </a:endParaRPr>
          </a:p>
          <a:p>
            <a:pPr eaLnBrk="1" hangingPunct="1"/>
            <a:endParaRPr lang="en-US" sz="2400" dirty="0">
              <a:solidFill>
                <a:srgbClr val="000000"/>
              </a:solidFill>
              <a:latin typeface="Arial" charset="0"/>
              <a:ea typeface="Arial"/>
            </a:endParaRPr>
          </a:p>
          <a:p>
            <a:pPr eaLnBrk="1" hangingPunct="1"/>
            <a:endParaRPr lang="en-US" sz="2400" dirty="0">
              <a:solidFill>
                <a:srgbClr val="000000"/>
              </a:solidFill>
              <a:latin typeface="Arial" charset="0"/>
              <a:ea typeface="Arial"/>
            </a:endParaRPr>
          </a:p>
        </p:txBody>
      </p:sp>
      <p:sp>
        <p:nvSpPr>
          <p:cNvPr id="6"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185038473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0"/>
            <a:ext cx="8458200" cy="5078313"/>
          </a:xfrm>
          <a:prstGeom prst="rect">
            <a:avLst/>
          </a:prstGeom>
        </p:spPr>
        <p:txBody>
          <a:bodyPr wrap="square">
            <a:spAutoFit/>
          </a:bodyPr>
          <a:lstStyle/>
          <a:p>
            <a:pPr algn="ctr"/>
            <a:r>
              <a:rPr lang="en-US" sz="3600" b="1" dirty="0">
                <a:latin typeface="Arial"/>
                <a:cs typeface="Arial"/>
              </a:rPr>
              <a:t>What is Social Media?</a:t>
            </a:r>
          </a:p>
          <a:p>
            <a:endParaRPr lang="en-US" sz="3200" dirty="0">
              <a:latin typeface="Arial"/>
              <a:cs typeface="Arial"/>
            </a:endParaRPr>
          </a:p>
          <a:p>
            <a:r>
              <a:rPr lang="en-US" sz="3200" dirty="0">
                <a:latin typeface="Arial"/>
                <a:cs typeface="Arial"/>
              </a:rPr>
              <a:t>Social media is a term used to collectively describe a set of tools that </a:t>
            </a:r>
            <a:r>
              <a:rPr lang="en-US" sz="3200" dirty="0" smtClean="0">
                <a:latin typeface="Arial"/>
                <a:cs typeface="Arial"/>
              </a:rPr>
              <a:t>foster: </a:t>
            </a:r>
          </a:p>
          <a:p>
            <a:pPr marL="285750" indent="-285750">
              <a:buFont typeface="Arial"/>
              <a:buChar char="•"/>
            </a:pPr>
            <a:endParaRPr lang="en-US" sz="3200" dirty="0" smtClean="0">
              <a:latin typeface="Arial"/>
              <a:cs typeface="Arial"/>
            </a:endParaRPr>
          </a:p>
          <a:p>
            <a:pPr marL="285750" indent="-285750">
              <a:buFont typeface="Arial"/>
              <a:buChar char="•"/>
            </a:pPr>
            <a:r>
              <a:rPr lang="en-US" sz="3200" dirty="0" smtClean="0">
                <a:latin typeface="Arial"/>
                <a:cs typeface="Arial"/>
              </a:rPr>
              <a:t>interaction</a:t>
            </a:r>
            <a:endParaRPr lang="en-US" sz="3200" dirty="0">
              <a:latin typeface="Arial"/>
              <a:cs typeface="Arial"/>
            </a:endParaRPr>
          </a:p>
          <a:p>
            <a:pPr marL="285750" indent="-285750">
              <a:buFont typeface="Arial"/>
              <a:buChar char="•"/>
            </a:pPr>
            <a:r>
              <a:rPr lang="en-US" sz="3200" dirty="0" smtClean="0">
                <a:latin typeface="Arial"/>
                <a:cs typeface="Arial"/>
              </a:rPr>
              <a:t>discussion </a:t>
            </a:r>
            <a:r>
              <a:rPr lang="en-US" sz="3200" dirty="0">
                <a:latin typeface="Arial"/>
                <a:cs typeface="Arial"/>
              </a:rPr>
              <a:t>and </a:t>
            </a:r>
            <a:r>
              <a:rPr lang="en-US" sz="3200" dirty="0" smtClean="0">
                <a:latin typeface="Arial"/>
                <a:cs typeface="Arial"/>
              </a:rPr>
              <a:t>community</a:t>
            </a:r>
            <a:endParaRPr lang="en-US" sz="3200" dirty="0">
              <a:latin typeface="Arial"/>
              <a:cs typeface="Arial"/>
            </a:endParaRPr>
          </a:p>
          <a:p>
            <a:pPr marL="285750" indent="-285750">
              <a:buFont typeface="Arial"/>
              <a:buChar char="•"/>
            </a:pPr>
            <a:r>
              <a:rPr lang="en-US" sz="3200" dirty="0" smtClean="0">
                <a:latin typeface="Arial"/>
                <a:cs typeface="Arial"/>
              </a:rPr>
              <a:t>allowing </a:t>
            </a:r>
            <a:r>
              <a:rPr lang="en-US" sz="3200" dirty="0">
                <a:latin typeface="Arial"/>
                <a:cs typeface="Arial"/>
              </a:rPr>
              <a:t>people to build </a:t>
            </a:r>
            <a:r>
              <a:rPr lang="en-US" sz="3200" dirty="0" smtClean="0">
                <a:latin typeface="Arial"/>
                <a:cs typeface="Arial"/>
              </a:rPr>
              <a:t>relationships</a:t>
            </a:r>
          </a:p>
          <a:p>
            <a:pPr marL="285750" indent="-285750">
              <a:buFont typeface="Arial"/>
              <a:buChar char="•"/>
            </a:pPr>
            <a:r>
              <a:rPr lang="en-US" sz="3200" dirty="0" smtClean="0">
                <a:latin typeface="Arial"/>
                <a:cs typeface="Arial"/>
              </a:rPr>
              <a:t>sharing of information</a:t>
            </a:r>
          </a:p>
          <a:p>
            <a:endParaRPr lang="en-US" sz="3200" dirty="0">
              <a:latin typeface="Arial"/>
              <a:cs typeface="Arial"/>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latin typeface="Arial"/>
              </a:rPr>
              <a:t>Source: </a:t>
            </a:r>
            <a:r>
              <a:rPr lang="en-US" sz="1600" dirty="0">
                <a:latin typeface="Arial"/>
              </a:rPr>
              <a:t>Tufts University http://</a:t>
            </a:r>
            <a:r>
              <a:rPr lang="en-US" sz="1600" dirty="0" err="1">
                <a:latin typeface="Arial"/>
              </a:rPr>
              <a:t>webcomm.tufts.edu</a:t>
            </a:r>
            <a:r>
              <a:rPr lang="en-US" sz="1600" dirty="0">
                <a:latin typeface="Arial"/>
              </a:rPr>
              <a:t>/web-resources-tufts/social-media-overview/</a:t>
            </a: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0"/>
            <a:ext cx="8458200" cy="5016758"/>
          </a:xfrm>
          <a:prstGeom prst="rect">
            <a:avLst/>
          </a:prstGeom>
        </p:spPr>
        <p:txBody>
          <a:bodyPr wrap="square">
            <a:spAutoFit/>
          </a:bodyPr>
          <a:lstStyle/>
          <a:p>
            <a:pPr algn="ctr"/>
            <a:r>
              <a:rPr lang="en-US" sz="3600" b="1" dirty="0">
                <a:latin typeface="Arial"/>
                <a:cs typeface="Arial"/>
              </a:rPr>
              <a:t>Key Principles</a:t>
            </a:r>
            <a:r>
              <a:rPr lang="en-US" sz="3600" b="1" dirty="0" smtClean="0">
                <a:latin typeface="Arial"/>
                <a:cs typeface="Arial"/>
              </a:rPr>
              <a:t>:</a:t>
            </a:r>
          </a:p>
          <a:p>
            <a:endParaRPr lang="en-US" sz="3600" dirty="0">
              <a:latin typeface="Arial"/>
              <a:cs typeface="Arial"/>
            </a:endParaRPr>
          </a:p>
          <a:p>
            <a:r>
              <a:rPr lang="en-US" sz="3600" dirty="0">
                <a:latin typeface="Arial"/>
                <a:cs typeface="Arial"/>
              </a:rPr>
              <a:t>Social media is about conversations, community, connecting with personalities and building relationships. </a:t>
            </a:r>
            <a:endParaRPr lang="en-US" sz="3600" dirty="0" smtClean="0">
              <a:latin typeface="Arial"/>
              <a:cs typeface="Arial"/>
            </a:endParaRPr>
          </a:p>
          <a:p>
            <a:endParaRPr lang="en-US" sz="3600" dirty="0">
              <a:latin typeface="Arial"/>
              <a:cs typeface="Arial"/>
            </a:endParaRPr>
          </a:p>
          <a:p>
            <a:r>
              <a:rPr lang="en-US" sz="3600" dirty="0" smtClean="0">
                <a:latin typeface="Arial"/>
                <a:cs typeface="Arial"/>
              </a:rPr>
              <a:t>It </a:t>
            </a:r>
            <a:r>
              <a:rPr lang="en-US" sz="3600" dirty="0">
                <a:latin typeface="Arial"/>
                <a:cs typeface="Arial"/>
              </a:rPr>
              <a:t>is not just a broadcast channel or a sales and marketing tool.</a:t>
            </a:r>
          </a:p>
          <a:p>
            <a:endParaRPr lang="en-US" sz="3200" dirty="0">
              <a:latin typeface="Arial"/>
              <a:cs typeface="Arial"/>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latin typeface="Arial"/>
              </a:rPr>
              <a:t>Source: </a:t>
            </a:r>
            <a:r>
              <a:rPr lang="en-US" sz="1600" dirty="0">
                <a:latin typeface="Arial"/>
              </a:rPr>
              <a:t>Tufts University http://</a:t>
            </a:r>
            <a:r>
              <a:rPr lang="en-US" sz="1600" dirty="0" err="1">
                <a:latin typeface="Arial"/>
              </a:rPr>
              <a:t>webcomm.tufts.edu</a:t>
            </a:r>
            <a:r>
              <a:rPr lang="en-US" sz="1600" dirty="0">
                <a:latin typeface="Arial"/>
              </a:rPr>
              <a:t>/web-resources-tufts/social-media-overview/</a:t>
            </a:r>
          </a:p>
        </p:txBody>
      </p:sp>
    </p:spTree>
    <p:extLst>
      <p:ext uri="{BB962C8B-B14F-4D97-AF65-F5344CB8AC3E}">
        <p14:creationId xmlns:p14="http://schemas.microsoft.com/office/powerpoint/2010/main" val="231836850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0"/>
            <a:ext cx="8458200" cy="5078314"/>
          </a:xfrm>
          <a:prstGeom prst="rect">
            <a:avLst/>
          </a:prstGeom>
        </p:spPr>
        <p:txBody>
          <a:bodyPr wrap="square">
            <a:spAutoFit/>
          </a:bodyPr>
          <a:lstStyle/>
          <a:p>
            <a:pPr algn="ctr"/>
            <a:r>
              <a:rPr lang="en-US" sz="3600" b="1" dirty="0">
                <a:latin typeface="Arial"/>
                <a:cs typeface="Arial"/>
              </a:rPr>
              <a:t>Key Principles</a:t>
            </a:r>
            <a:r>
              <a:rPr lang="en-US" sz="3600" b="1" dirty="0" smtClean="0">
                <a:latin typeface="Arial"/>
                <a:cs typeface="Arial"/>
              </a:rPr>
              <a:t>:</a:t>
            </a:r>
          </a:p>
          <a:p>
            <a:endParaRPr lang="en-US" sz="3600" dirty="0">
              <a:latin typeface="Arial"/>
              <a:cs typeface="Arial"/>
            </a:endParaRPr>
          </a:p>
          <a:p>
            <a:r>
              <a:rPr lang="en-US" sz="3600" dirty="0">
                <a:latin typeface="Arial"/>
                <a:cs typeface="Arial"/>
              </a:rPr>
              <a:t>Listen first, speak second</a:t>
            </a:r>
            <a:r>
              <a:rPr lang="en-US" sz="3600" dirty="0" smtClean="0">
                <a:latin typeface="Arial"/>
                <a:cs typeface="Arial"/>
              </a:rPr>
              <a:t>.</a:t>
            </a:r>
          </a:p>
          <a:p>
            <a:endParaRPr lang="en-US" sz="3600" dirty="0">
              <a:latin typeface="Arial"/>
              <a:cs typeface="Arial"/>
            </a:endParaRPr>
          </a:p>
          <a:p>
            <a:r>
              <a:rPr lang="en-US" sz="3600" dirty="0" smtClean="0">
                <a:latin typeface="Arial"/>
                <a:cs typeface="Arial"/>
              </a:rPr>
              <a:t>Authenticity</a:t>
            </a:r>
            <a:r>
              <a:rPr lang="en-US" sz="3600" dirty="0">
                <a:latin typeface="Arial"/>
                <a:cs typeface="Arial"/>
              </a:rPr>
              <a:t>, honesty and open dialogue are key. </a:t>
            </a:r>
            <a:endParaRPr lang="en-US" sz="3600" dirty="0" smtClean="0">
              <a:latin typeface="Arial"/>
              <a:cs typeface="Arial"/>
            </a:endParaRPr>
          </a:p>
          <a:p>
            <a:endParaRPr lang="en-US" sz="3600" dirty="0">
              <a:latin typeface="Arial"/>
              <a:cs typeface="Arial"/>
            </a:endParaRPr>
          </a:p>
          <a:p>
            <a:r>
              <a:rPr lang="en-US" sz="3600" dirty="0" smtClean="0">
                <a:latin typeface="Arial"/>
                <a:cs typeface="Arial"/>
              </a:rPr>
              <a:t>Allows you </a:t>
            </a:r>
            <a:r>
              <a:rPr lang="en-US" sz="3600" dirty="0">
                <a:latin typeface="Arial"/>
                <a:cs typeface="Arial"/>
              </a:rPr>
              <a:t>to hear what people say about you, but enables you to respond. </a:t>
            </a:r>
            <a:endParaRPr lang="en-US" sz="3600" dirty="0" smtClean="0">
              <a:latin typeface="Arial"/>
              <a:cs typeface="Arial"/>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latin typeface="Arial"/>
              </a:rPr>
              <a:t>Source: </a:t>
            </a:r>
            <a:r>
              <a:rPr lang="en-US" sz="1600" dirty="0">
                <a:latin typeface="Arial"/>
              </a:rPr>
              <a:t>Tufts University http://</a:t>
            </a:r>
            <a:r>
              <a:rPr lang="en-US" sz="1600" dirty="0" err="1">
                <a:latin typeface="Arial"/>
              </a:rPr>
              <a:t>webcomm.tufts.edu</a:t>
            </a:r>
            <a:r>
              <a:rPr lang="en-US" sz="1600" dirty="0">
                <a:latin typeface="Arial"/>
              </a:rPr>
              <a:t>/web-resources-tufts/social-media-overview/</a:t>
            </a:r>
          </a:p>
        </p:txBody>
      </p:sp>
    </p:spTree>
    <p:extLst>
      <p:ext uri="{BB962C8B-B14F-4D97-AF65-F5344CB8AC3E}">
        <p14:creationId xmlns:p14="http://schemas.microsoft.com/office/powerpoint/2010/main" val="289432781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0"/>
            <a:ext cx="8763000" cy="4462760"/>
          </a:xfrm>
          <a:prstGeom prst="rect">
            <a:avLst/>
          </a:prstGeom>
        </p:spPr>
        <p:txBody>
          <a:bodyPr wrap="square">
            <a:spAutoFit/>
          </a:bodyPr>
          <a:lstStyle/>
          <a:p>
            <a:pPr algn="ctr"/>
            <a:r>
              <a:rPr lang="en-US" sz="3600" b="1" dirty="0">
                <a:latin typeface="Arial"/>
                <a:cs typeface="Arial"/>
              </a:rPr>
              <a:t>Key Principles</a:t>
            </a:r>
            <a:r>
              <a:rPr lang="en-US" sz="3600" b="1" dirty="0" smtClean="0">
                <a:latin typeface="Arial"/>
                <a:cs typeface="Arial"/>
              </a:rPr>
              <a:t>:</a:t>
            </a:r>
          </a:p>
          <a:p>
            <a:endParaRPr lang="en-US" sz="3600" dirty="0">
              <a:latin typeface="Arial"/>
              <a:cs typeface="Arial"/>
            </a:endParaRPr>
          </a:p>
          <a:p>
            <a:r>
              <a:rPr lang="en-US" sz="3600" dirty="0">
                <a:latin typeface="Arial"/>
                <a:cs typeface="Arial"/>
              </a:rPr>
              <a:t>Be compelling, useful, relevant, engaging. </a:t>
            </a:r>
            <a:endParaRPr lang="en-US" sz="3600" dirty="0" smtClean="0">
              <a:latin typeface="Arial"/>
              <a:cs typeface="Arial"/>
            </a:endParaRPr>
          </a:p>
          <a:p>
            <a:endParaRPr lang="en-US" sz="3600" dirty="0">
              <a:latin typeface="Arial"/>
              <a:cs typeface="Arial"/>
            </a:endParaRPr>
          </a:p>
          <a:p>
            <a:r>
              <a:rPr lang="en-US" sz="3600" dirty="0" smtClean="0">
                <a:latin typeface="Arial"/>
                <a:cs typeface="Arial"/>
              </a:rPr>
              <a:t>Don’t </a:t>
            </a:r>
            <a:r>
              <a:rPr lang="en-US" sz="3600" dirty="0">
                <a:latin typeface="Arial"/>
                <a:cs typeface="Arial"/>
              </a:rPr>
              <a:t>be afraid to try new things, but think through your efforts before kicking them off. </a:t>
            </a:r>
          </a:p>
          <a:p>
            <a:endParaRPr lang="en-US" sz="3200" dirty="0">
              <a:latin typeface="Arial"/>
              <a:cs typeface="Arial"/>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latin typeface="Arial"/>
              </a:rPr>
              <a:t>Source: </a:t>
            </a:r>
            <a:r>
              <a:rPr lang="en-US" sz="1600" dirty="0">
                <a:latin typeface="Arial"/>
              </a:rPr>
              <a:t>Tufts University http://</a:t>
            </a:r>
            <a:r>
              <a:rPr lang="en-US" sz="1600" dirty="0" err="1">
                <a:latin typeface="Arial"/>
              </a:rPr>
              <a:t>webcomm.tufts.edu</a:t>
            </a:r>
            <a:r>
              <a:rPr lang="en-US" sz="1600" dirty="0">
                <a:latin typeface="Arial"/>
              </a:rPr>
              <a:t>/web-resources-tufts/social-media-overview/</a:t>
            </a:r>
          </a:p>
        </p:txBody>
      </p:sp>
    </p:spTree>
    <p:extLst>
      <p:ext uri="{BB962C8B-B14F-4D97-AF65-F5344CB8AC3E}">
        <p14:creationId xmlns:p14="http://schemas.microsoft.com/office/powerpoint/2010/main" val="103066787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295400"/>
            <a:ext cx="7407155" cy="5562600"/>
          </a:xfrm>
          <a:prstGeom prst="rect">
            <a:avLst/>
          </a:prstGeom>
        </p:spPr>
      </p:pic>
    </p:spTree>
    <p:extLst>
      <p:ext uri="{BB962C8B-B14F-4D97-AF65-F5344CB8AC3E}">
        <p14:creationId xmlns:p14="http://schemas.microsoft.com/office/powerpoint/2010/main" val="284533658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400"/>
            <a:ext cx="9144000" cy="5693866"/>
          </a:xfrm>
          <a:prstGeom prst="rect">
            <a:avLst/>
          </a:prstGeom>
        </p:spPr>
        <p:txBody>
          <a:bodyPr wrap="square">
            <a:spAutoFit/>
          </a:bodyPr>
          <a:lstStyle/>
          <a:p>
            <a:r>
              <a:rPr lang="en-US" sz="2400" b="1" dirty="0" smtClean="0">
                <a:latin typeface="Arial"/>
                <a:cs typeface="Arial"/>
              </a:rPr>
              <a:t>Social </a:t>
            </a:r>
            <a:r>
              <a:rPr lang="en-US" sz="2400" b="1" dirty="0">
                <a:latin typeface="Arial"/>
                <a:cs typeface="Arial"/>
              </a:rPr>
              <a:t>Media </a:t>
            </a:r>
            <a:r>
              <a:rPr lang="en-US" sz="2400" b="1" dirty="0" smtClean="0">
                <a:latin typeface="Arial"/>
                <a:cs typeface="Arial"/>
              </a:rPr>
              <a:t>I Course </a:t>
            </a:r>
            <a:r>
              <a:rPr lang="en-US" sz="2400" b="1" dirty="0">
                <a:latin typeface="Arial"/>
                <a:cs typeface="Arial"/>
              </a:rPr>
              <a:t>Description</a:t>
            </a:r>
          </a:p>
          <a:p>
            <a:endParaRPr lang="en-US" dirty="0">
              <a:latin typeface="Arial"/>
              <a:cs typeface="Arial"/>
            </a:endParaRPr>
          </a:p>
          <a:p>
            <a:r>
              <a:rPr lang="en-US" dirty="0">
                <a:latin typeface="Arial"/>
                <a:cs typeface="Arial"/>
              </a:rPr>
              <a:t>This course explores aspects of social media ranging from marketing to security and privacy concerns. Students will learn how to use the underlying structures of social networks to promote themselves and/or their businesses. Current trends in innovative online and community based technology are explored.</a:t>
            </a:r>
          </a:p>
          <a:p>
            <a:endParaRPr lang="en-US" dirty="0">
              <a:latin typeface="Arial"/>
              <a:cs typeface="Arial"/>
            </a:endParaRPr>
          </a:p>
          <a:p>
            <a:r>
              <a:rPr lang="en-US" u="sng" dirty="0">
                <a:latin typeface="Arial"/>
                <a:cs typeface="Arial"/>
              </a:rPr>
              <a:t>Course Goals</a:t>
            </a:r>
          </a:p>
          <a:p>
            <a:r>
              <a:rPr lang="en-US" dirty="0" smtClean="0">
                <a:latin typeface="Arial"/>
                <a:cs typeface="Arial"/>
              </a:rPr>
              <a:t>Upon </a:t>
            </a:r>
            <a:r>
              <a:rPr lang="en-US" dirty="0">
                <a:latin typeface="Arial"/>
                <a:cs typeface="Arial"/>
              </a:rPr>
              <a:t>completing the course, students will have</a:t>
            </a:r>
            <a:r>
              <a:rPr lang="en-US" dirty="0" smtClean="0">
                <a:latin typeface="Arial"/>
                <a:cs typeface="Arial"/>
              </a:rPr>
              <a:t>:</a:t>
            </a:r>
            <a:endParaRPr lang="en-US" dirty="0">
              <a:latin typeface="Arial"/>
              <a:cs typeface="Arial"/>
            </a:endParaRPr>
          </a:p>
          <a:p>
            <a:pPr marL="285750" indent="-285750">
              <a:buFont typeface="Arial"/>
              <a:buChar char="•"/>
            </a:pPr>
            <a:r>
              <a:rPr lang="en-US" dirty="0" smtClean="0">
                <a:latin typeface="Arial"/>
                <a:cs typeface="Arial"/>
              </a:rPr>
              <a:t>been </a:t>
            </a:r>
            <a:r>
              <a:rPr lang="en-US" dirty="0">
                <a:latin typeface="Arial"/>
                <a:cs typeface="Arial"/>
              </a:rPr>
              <a:t>introduced to basic models of how ideas propagate through </a:t>
            </a:r>
            <a:r>
              <a:rPr lang="en-US" dirty="0" smtClean="0">
                <a:latin typeface="Arial"/>
                <a:cs typeface="Arial"/>
              </a:rPr>
              <a:t>networks</a:t>
            </a:r>
          </a:p>
          <a:p>
            <a:pPr marL="285750" indent="-285750">
              <a:buFont typeface="Arial"/>
              <a:buChar char="•"/>
            </a:pPr>
            <a:r>
              <a:rPr lang="en-US" dirty="0" smtClean="0">
                <a:latin typeface="Arial"/>
                <a:cs typeface="Arial"/>
              </a:rPr>
              <a:t>learned </a:t>
            </a:r>
            <a:r>
              <a:rPr lang="en-US" dirty="0">
                <a:latin typeface="Arial"/>
                <a:cs typeface="Arial"/>
              </a:rPr>
              <a:t>specific techniques for applying those models to </a:t>
            </a:r>
            <a:r>
              <a:rPr lang="en-US" dirty="0" smtClean="0">
                <a:latin typeface="Arial"/>
                <a:cs typeface="Arial"/>
              </a:rPr>
              <a:t>maximize </a:t>
            </a:r>
            <a:r>
              <a:rPr lang="en-US" dirty="0">
                <a:latin typeface="Arial"/>
                <a:cs typeface="Arial"/>
              </a:rPr>
              <a:t>the impact of their </a:t>
            </a:r>
            <a:r>
              <a:rPr lang="en-US" dirty="0" smtClean="0">
                <a:latin typeface="Arial"/>
                <a:cs typeface="Arial"/>
              </a:rPr>
              <a:t>message</a:t>
            </a:r>
            <a:endParaRPr lang="en-US" dirty="0">
              <a:latin typeface="Arial"/>
              <a:cs typeface="Arial"/>
            </a:endParaRPr>
          </a:p>
          <a:p>
            <a:pPr marL="285750" indent="-285750">
              <a:buFont typeface="Arial"/>
              <a:buChar char="•"/>
            </a:pPr>
            <a:r>
              <a:rPr lang="en-US" dirty="0" smtClean="0">
                <a:latin typeface="Arial"/>
                <a:cs typeface="Arial"/>
              </a:rPr>
              <a:t>explored </a:t>
            </a:r>
            <a:r>
              <a:rPr lang="en-US" dirty="0">
                <a:latin typeface="Arial"/>
                <a:cs typeface="Arial"/>
              </a:rPr>
              <a:t>the unique characteristics of top social networking sites and developed methods of customizing messages to </a:t>
            </a:r>
            <a:r>
              <a:rPr lang="en-US" dirty="0" smtClean="0">
                <a:latin typeface="Arial"/>
                <a:cs typeface="Arial"/>
              </a:rPr>
              <a:t>medium</a:t>
            </a:r>
            <a:endParaRPr lang="en-US" dirty="0">
              <a:latin typeface="Arial"/>
              <a:cs typeface="Arial"/>
            </a:endParaRPr>
          </a:p>
          <a:p>
            <a:pPr marL="285750" indent="-285750">
              <a:buFont typeface="Arial"/>
              <a:buChar char="•"/>
            </a:pPr>
            <a:r>
              <a:rPr lang="en-US" dirty="0" smtClean="0">
                <a:latin typeface="Arial"/>
                <a:cs typeface="Arial"/>
              </a:rPr>
              <a:t>gained </a:t>
            </a:r>
            <a:r>
              <a:rPr lang="en-US" dirty="0">
                <a:latin typeface="Arial"/>
                <a:cs typeface="Arial"/>
              </a:rPr>
              <a:t>an awareness of how to avoid the potential security and image pitfalls of marketing through social </a:t>
            </a:r>
            <a:r>
              <a:rPr lang="en-US" dirty="0" smtClean="0">
                <a:latin typeface="Arial"/>
                <a:cs typeface="Arial"/>
              </a:rPr>
              <a:t>media</a:t>
            </a:r>
            <a:endParaRPr lang="en-US" dirty="0">
              <a:latin typeface="Arial"/>
              <a:cs typeface="Arial"/>
            </a:endParaRPr>
          </a:p>
          <a:p>
            <a:endParaRPr lang="en-US" sz="1400" dirty="0">
              <a:latin typeface="Arial"/>
              <a:cs typeface="Arial"/>
            </a:endParaRPr>
          </a:p>
          <a:p>
            <a:r>
              <a:rPr lang="en-US" sz="1400" dirty="0">
                <a:latin typeface="Arial"/>
                <a:cs typeface="Arial"/>
              </a:rPr>
              <a:t>Instructor: John </a:t>
            </a:r>
            <a:r>
              <a:rPr lang="en-US" sz="1400" dirty="0" smtClean="0">
                <a:latin typeface="Arial"/>
                <a:cs typeface="Arial"/>
              </a:rPr>
              <a:t>Bell			Part of </a:t>
            </a:r>
            <a:r>
              <a:rPr lang="en-US" sz="1400" b="1" dirty="0">
                <a:latin typeface="Arial"/>
                <a:cs typeface="Arial"/>
              </a:rPr>
              <a:t>Innovative Communication </a:t>
            </a:r>
            <a:r>
              <a:rPr lang="en-US" sz="1400" b="1" dirty="0" smtClean="0">
                <a:latin typeface="Arial"/>
                <a:cs typeface="Arial"/>
              </a:rPr>
              <a:t>Design </a:t>
            </a:r>
            <a:r>
              <a:rPr lang="en-US" sz="1400" b="1" dirty="0">
                <a:latin typeface="Arial"/>
                <a:cs typeface="Arial"/>
              </a:rPr>
              <a:t>Certificate </a:t>
            </a:r>
            <a:r>
              <a:rPr lang="en-US" sz="1400" b="1" dirty="0" smtClean="0">
                <a:latin typeface="Arial"/>
                <a:cs typeface="Arial"/>
              </a:rPr>
              <a:t>Program</a:t>
            </a:r>
            <a:endParaRPr lang="en-US" sz="1400" b="1" dirty="0">
              <a:latin typeface="Arial"/>
              <a:cs typeface="Arial"/>
            </a:endParaRPr>
          </a:p>
          <a:p>
            <a:r>
              <a:rPr lang="en-US" sz="1400" dirty="0" smtClean="0">
                <a:latin typeface="Arial"/>
                <a:cs typeface="Arial"/>
              </a:rPr>
              <a:t>Email</a:t>
            </a:r>
            <a:r>
              <a:rPr lang="en-US" sz="1400" dirty="0">
                <a:latin typeface="Arial"/>
                <a:cs typeface="Arial"/>
              </a:rPr>
              <a:t>: </a:t>
            </a:r>
            <a:r>
              <a:rPr lang="en-US" sz="1400" dirty="0">
                <a:latin typeface="Arial"/>
                <a:cs typeface="Arial"/>
                <a:hlinkClick r:id="rId2"/>
              </a:rPr>
              <a:t>john.bell@</a:t>
            </a:r>
            <a:r>
              <a:rPr lang="en-US" sz="1400" dirty="0" smtClean="0">
                <a:latin typeface="Arial"/>
                <a:cs typeface="Arial"/>
                <a:hlinkClick r:id="rId2"/>
              </a:rPr>
              <a:t>umit.maine.edu</a:t>
            </a:r>
            <a:r>
              <a:rPr lang="en-US" sz="1400" dirty="0" smtClean="0">
                <a:latin typeface="Arial"/>
                <a:cs typeface="Arial"/>
              </a:rPr>
              <a:t>		</a:t>
            </a:r>
            <a:r>
              <a:rPr lang="en-US" sz="1400" dirty="0">
                <a:latin typeface="Arial"/>
                <a:cs typeface="Arial"/>
              </a:rPr>
              <a:t>Source: http://</a:t>
            </a:r>
            <a:r>
              <a:rPr lang="en-US" sz="1400" dirty="0" err="1">
                <a:latin typeface="Arial"/>
                <a:cs typeface="Arial"/>
              </a:rPr>
              <a:t>umaine.edu</a:t>
            </a:r>
            <a:r>
              <a:rPr lang="en-US" sz="1400" dirty="0">
                <a:latin typeface="Arial"/>
                <a:cs typeface="Arial"/>
              </a:rPr>
              <a:t>/</a:t>
            </a:r>
            <a:r>
              <a:rPr lang="en-US" sz="1400" dirty="0" err="1">
                <a:latin typeface="Arial"/>
                <a:cs typeface="Arial"/>
              </a:rPr>
              <a:t>icd</a:t>
            </a:r>
            <a:r>
              <a:rPr lang="en-US" sz="1400" dirty="0" smtClean="0">
                <a:latin typeface="Arial"/>
                <a:cs typeface="Arial"/>
              </a:rPr>
              <a:t>/	</a:t>
            </a:r>
          </a:p>
          <a:p>
            <a:r>
              <a:rPr lang="en-US" sz="1400" dirty="0" smtClean="0">
                <a:latin typeface="Arial"/>
                <a:cs typeface="Arial"/>
              </a:rPr>
              <a:t>Skype</a:t>
            </a:r>
            <a:r>
              <a:rPr lang="en-US" sz="1400" dirty="0">
                <a:latin typeface="Arial"/>
                <a:cs typeface="Arial"/>
              </a:rPr>
              <a:t>: </a:t>
            </a:r>
            <a:r>
              <a:rPr lang="en-US" sz="1400" dirty="0" err="1" smtClean="0">
                <a:latin typeface="Arial"/>
                <a:cs typeface="Arial"/>
              </a:rPr>
              <a:t>nmdjohn</a:t>
            </a:r>
            <a:r>
              <a:rPr lang="en-US" sz="1400" dirty="0" smtClean="0">
                <a:latin typeface="Arial"/>
                <a:cs typeface="Arial"/>
              </a:rPr>
              <a:t>			</a:t>
            </a:r>
            <a:r>
              <a:rPr lang="en-US" sz="1400" dirty="0">
                <a:latin typeface="Arial"/>
                <a:cs typeface="Arial"/>
              </a:rPr>
              <a:t>	</a:t>
            </a:r>
          </a:p>
        </p:txBody>
      </p:sp>
    </p:spTree>
    <p:extLst>
      <p:ext uri="{BB962C8B-B14F-4D97-AF65-F5344CB8AC3E}">
        <p14:creationId xmlns:p14="http://schemas.microsoft.com/office/powerpoint/2010/main" val="83328563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6200" y="1371600"/>
            <a:ext cx="8991600" cy="685800"/>
          </a:xfrm>
        </p:spPr>
        <p:txBody>
          <a:bodyPr lIns="90488" tIns="44450" rIns="90488" bIns="44450"/>
          <a:lstStyle/>
          <a:p>
            <a:pPr algn="ctr" eaLnBrk="1" hangingPunct="1"/>
            <a:r>
              <a:rPr lang="en-US" sz="4000" b="1" dirty="0">
                <a:solidFill>
                  <a:schemeClr val="tx1"/>
                </a:solidFill>
                <a:latin typeface="Arial" charset="0"/>
                <a:ea typeface="Arial"/>
              </a:rPr>
              <a:t>Basic Marketing Concepts</a:t>
            </a:r>
            <a:r>
              <a:rPr lang="en-US" sz="4000" b="1" dirty="0">
                <a:solidFill>
                  <a:schemeClr val="hlink"/>
                </a:solidFill>
                <a:latin typeface="Arial" charset="0"/>
                <a:ea typeface="Arial"/>
              </a:rPr>
              <a:t>       </a:t>
            </a:r>
          </a:p>
        </p:txBody>
      </p:sp>
      <p:sp>
        <p:nvSpPr>
          <p:cNvPr id="138243" name="Rectangle 3"/>
          <p:cNvSpPr>
            <a:spLocks noGrp="1" noChangeArrowheads="1"/>
          </p:cNvSpPr>
          <p:nvPr>
            <p:ph type="body" idx="1"/>
          </p:nvPr>
        </p:nvSpPr>
        <p:spPr>
          <a:xfrm>
            <a:off x="457200" y="2743200"/>
            <a:ext cx="8229600" cy="3733800"/>
          </a:xfrm>
        </p:spPr>
        <p:txBody>
          <a:bodyPr lIns="90488" tIns="44450" rIns="90488" bIns="44450">
            <a:normAutofit fontScale="92500"/>
          </a:bodyPr>
          <a:lstStyle/>
          <a:p>
            <a:pPr marL="0" indent="0" eaLnBrk="1" hangingPunct="1">
              <a:buClr>
                <a:srgbClr val="FF0000"/>
              </a:buClr>
              <a:buNone/>
            </a:pPr>
            <a:r>
              <a:rPr lang="en-US" sz="3900" dirty="0" smtClean="0">
                <a:solidFill>
                  <a:schemeClr val="tx1"/>
                </a:solidFill>
                <a:latin typeface="Arial" charset="0"/>
                <a:ea typeface="Arial"/>
              </a:rPr>
              <a:t>What </a:t>
            </a:r>
            <a:r>
              <a:rPr lang="en-US" sz="3900" dirty="0">
                <a:solidFill>
                  <a:schemeClr val="tx1"/>
                </a:solidFill>
                <a:latin typeface="Arial" charset="0"/>
                <a:ea typeface="Arial"/>
              </a:rPr>
              <a:t>is marketing?</a:t>
            </a:r>
          </a:p>
          <a:p>
            <a:pPr eaLnBrk="1" hangingPunct="1">
              <a:buFont typeface="Wingdings" charset="0"/>
              <a:buNone/>
            </a:pPr>
            <a:endParaRPr lang="en-US" sz="3600" dirty="0">
              <a:solidFill>
                <a:schemeClr val="tx1"/>
              </a:solidFill>
              <a:latin typeface="Arial" charset="0"/>
              <a:ea typeface="Arial"/>
            </a:endParaRPr>
          </a:p>
          <a:p>
            <a:pPr eaLnBrk="1" hangingPunct="1">
              <a:buFont typeface="Wingdings" charset="0"/>
              <a:buNone/>
            </a:pPr>
            <a:r>
              <a:rPr lang="ja-JP" altLang="en-US" sz="2800" dirty="0">
                <a:solidFill>
                  <a:schemeClr val="tx1"/>
                </a:solidFill>
                <a:latin typeface="Arial" charset="0"/>
                <a:ea typeface="Arial"/>
              </a:rPr>
              <a:t>“</a:t>
            </a:r>
            <a:r>
              <a:rPr lang="en-US" altLang="ja-JP" sz="2800" dirty="0">
                <a:solidFill>
                  <a:schemeClr val="tx1"/>
                </a:solidFill>
                <a:latin typeface="Arial" charset="0"/>
                <a:ea typeface="Arial"/>
              </a:rPr>
              <a:t>Everything you do to promote your business from</a:t>
            </a:r>
          </a:p>
          <a:p>
            <a:pPr eaLnBrk="1" hangingPunct="1">
              <a:buFont typeface="Wingdings" charset="0"/>
              <a:buNone/>
            </a:pPr>
            <a:r>
              <a:rPr lang="en-US" sz="2800" dirty="0">
                <a:solidFill>
                  <a:schemeClr val="tx1"/>
                </a:solidFill>
                <a:latin typeface="Arial" charset="0"/>
                <a:ea typeface="Arial"/>
              </a:rPr>
              <a:t>  the moment you think of the product idea until </a:t>
            </a:r>
          </a:p>
          <a:p>
            <a:pPr eaLnBrk="1" hangingPunct="1">
              <a:buFont typeface="Wingdings" charset="0"/>
              <a:buNone/>
            </a:pPr>
            <a:r>
              <a:rPr lang="en-US" sz="2800" dirty="0">
                <a:solidFill>
                  <a:schemeClr val="tx1"/>
                </a:solidFill>
                <a:latin typeface="Arial" charset="0"/>
                <a:ea typeface="Arial"/>
              </a:rPr>
              <a:t>  customers buy your products on a regular basis.</a:t>
            </a:r>
            <a:r>
              <a:rPr lang="ja-JP" altLang="en-US" sz="2800" dirty="0">
                <a:solidFill>
                  <a:schemeClr val="tx1"/>
                </a:solidFill>
                <a:latin typeface="Arial" charset="0"/>
                <a:ea typeface="Arial"/>
              </a:rPr>
              <a:t>”</a:t>
            </a:r>
            <a:endParaRPr lang="en-US" altLang="ja-JP" sz="2800" dirty="0">
              <a:solidFill>
                <a:schemeClr val="tx1"/>
              </a:solidFill>
              <a:latin typeface="Arial" charset="0"/>
              <a:ea typeface="Arial"/>
            </a:endParaRPr>
          </a:p>
          <a:p>
            <a:pPr eaLnBrk="1" hangingPunct="1">
              <a:buFont typeface="Wingdings" charset="0"/>
              <a:buNone/>
            </a:pPr>
            <a:endParaRPr lang="en-US" sz="2800" dirty="0">
              <a:solidFill>
                <a:schemeClr val="tx1"/>
              </a:solidFill>
              <a:latin typeface="Arial" charset="0"/>
              <a:ea typeface="Arial"/>
            </a:endParaRPr>
          </a:p>
          <a:p>
            <a:pPr eaLnBrk="1" hangingPunct="1">
              <a:buFont typeface="Wingdings" charset="0"/>
              <a:buNone/>
            </a:pPr>
            <a:r>
              <a:rPr lang="en-US" sz="2800" dirty="0">
                <a:solidFill>
                  <a:schemeClr val="tx1"/>
                </a:solidFill>
                <a:latin typeface="Arial" charset="0"/>
                <a:ea typeface="Arial"/>
              </a:rPr>
              <a:t>                     </a:t>
            </a:r>
            <a:r>
              <a:rPr lang="en-US" sz="2400" dirty="0">
                <a:solidFill>
                  <a:schemeClr val="tx1"/>
                </a:solidFill>
                <a:latin typeface="Arial" charset="0"/>
                <a:ea typeface="Arial"/>
              </a:rPr>
              <a:t>- Jay Levinson, author of Guerrilla Marketing</a:t>
            </a:r>
          </a:p>
          <a:p>
            <a:pPr eaLnBrk="1" hangingPunct="1">
              <a:buFont typeface="Wingdings" charset="0"/>
              <a:buNone/>
            </a:pPr>
            <a:endParaRPr lang="en-US" sz="2800" b="1" dirty="0">
              <a:solidFill>
                <a:schemeClr val="tx1"/>
              </a:solidFill>
              <a:latin typeface="Arial" charset="0"/>
              <a:ea typeface="Arial"/>
            </a:endParaRPr>
          </a:p>
          <a:p>
            <a:pPr eaLnBrk="1" hangingPunct="1">
              <a:buFont typeface="Wingdings" charset="0"/>
              <a:buNone/>
            </a:pPr>
            <a:endParaRPr lang="en-US" sz="2400" b="1" dirty="0">
              <a:solidFill>
                <a:schemeClr val="tx1"/>
              </a:solidFill>
              <a:latin typeface="Arial" charset="0"/>
              <a:ea typeface="Arial"/>
            </a:endParaRPr>
          </a:p>
        </p:txBody>
      </p:sp>
    </p:spTree>
    <p:extLst>
      <p:ext uri="{BB962C8B-B14F-4D97-AF65-F5344CB8AC3E}">
        <p14:creationId xmlns:p14="http://schemas.microsoft.com/office/powerpoint/2010/main" val="45023629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763000" cy="5078313"/>
          </a:xfrm>
          <a:prstGeom prst="rect">
            <a:avLst/>
          </a:prstGeom>
        </p:spPr>
        <p:txBody>
          <a:bodyPr wrap="square">
            <a:spAutoFit/>
          </a:bodyPr>
          <a:lstStyle/>
          <a:p>
            <a:r>
              <a:rPr lang="en-US" sz="3600" b="1" dirty="0">
                <a:latin typeface="Arial"/>
              </a:rPr>
              <a:t>How should you use social media</a:t>
            </a:r>
            <a:r>
              <a:rPr lang="en-US" sz="3600" b="1" dirty="0" smtClean="0">
                <a:latin typeface="Arial"/>
              </a:rPr>
              <a:t>? </a:t>
            </a:r>
          </a:p>
          <a:p>
            <a:r>
              <a:rPr lang="en-US" sz="3200" dirty="0" smtClean="0">
                <a:latin typeface="Arial"/>
                <a:cs typeface="Arial"/>
              </a:rPr>
              <a:t>It depends…</a:t>
            </a:r>
          </a:p>
          <a:p>
            <a:endParaRPr lang="en-US" sz="3200" dirty="0" smtClean="0">
              <a:latin typeface="Arial"/>
              <a:cs typeface="Arial"/>
            </a:endParaRPr>
          </a:p>
          <a:p>
            <a:pPr marL="457200" indent="-457200">
              <a:buFont typeface="Arial"/>
              <a:buChar char="•"/>
            </a:pPr>
            <a:r>
              <a:rPr lang="en-US" sz="3200" dirty="0" smtClean="0">
                <a:latin typeface="Arial"/>
                <a:cs typeface="Arial"/>
              </a:rPr>
              <a:t>What message(s) do you want to convey?</a:t>
            </a:r>
          </a:p>
          <a:p>
            <a:pPr marL="457200" indent="-457200">
              <a:buFont typeface="Arial"/>
              <a:buChar char="•"/>
            </a:pPr>
            <a:endParaRPr lang="en-US" sz="3200" dirty="0" smtClean="0">
              <a:latin typeface="Arial"/>
              <a:cs typeface="Arial"/>
            </a:endParaRPr>
          </a:p>
          <a:p>
            <a:pPr marL="457200" indent="-457200">
              <a:buFont typeface="Arial"/>
              <a:buChar char="•"/>
            </a:pPr>
            <a:r>
              <a:rPr lang="en-US" sz="3200" dirty="0" smtClean="0">
                <a:latin typeface="Arial"/>
                <a:cs typeface="Arial"/>
              </a:rPr>
              <a:t>How much time can you devote to it?</a:t>
            </a:r>
          </a:p>
          <a:p>
            <a:pPr marL="457200" indent="-457200">
              <a:buFont typeface="Arial"/>
              <a:buChar char="•"/>
            </a:pPr>
            <a:endParaRPr lang="en-US" sz="3200" dirty="0">
              <a:latin typeface="Arial"/>
              <a:cs typeface="Arial"/>
            </a:endParaRPr>
          </a:p>
          <a:p>
            <a:pPr marL="457200" indent="-457200">
              <a:buFont typeface="Arial"/>
              <a:buChar char="•"/>
            </a:pPr>
            <a:r>
              <a:rPr lang="en-US" sz="3200" dirty="0" smtClean="0">
                <a:latin typeface="Arial"/>
                <a:cs typeface="Arial"/>
              </a:rPr>
              <a:t>Are you comfortable with having multiple informal interactions with customers?</a:t>
            </a:r>
          </a:p>
          <a:p>
            <a:endParaRPr lang="en-US" sz="3200" dirty="0" smtClean="0">
              <a:latin typeface="Arial"/>
              <a:cs typeface="Arial"/>
            </a:endParaRPr>
          </a:p>
        </p:txBody>
      </p:sp>
    </p:spTree>
    <p:extLst>
      <p:ext uri="{BB962C8B-B14F-4D97-AF65-F5344CB8AC3E}">
        <p14:creationId xmlns:p14="http://schemas.microsoft.com/office/powerpoint/2010/main" val="123474238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5078313"/>
          </a:xfrm>
          <a:prstGeom prst="rect">
            <a:avLst/>
          </a:prstGeom>
        </p:spPr>
        <p:txBody>
          <a:bodyPr wrap="square">
            <a:spAutoFit/>
          </a:bodyPr>
          <a:lstStyle/>
          <a:p>
            <a:r>
              <a:rPr lang="en-US" sz="3600" b="1" dirty="0">
                <a:latin typeface="Arial"/>
              </a:rPr>
              <a:t>How should you use social media</a:t>
            </a:r>
            <a:r>
              <a:rPr lang="en-US" sz="3600" b="1" dirty="0" smtClean="0">
                <a:latin typeface="Arial"/>
              </a:rPr>
              <a:t>? </a:t>
            </a:r>
          </a:p>
          <a:p>
            <a:r>
              <a:rPr lang="en-US" sz="3200" dirty="0" smtClean="0">
                <a:latin typeface="Arial"/>
                <a:cs typeface="Arial"/>
              </a:rPr>
              <a:t>Some ideas…</a:t>
            </a:r>
          </a:p>
          <a:p>
            <a:endParaRPr lang="en-US" sz="3200" dirty="0">
              <a:latin typeface="Arial"/>
              <a:cs typeface="Arial"/>
            </a:endParaRPr>
          </a:p>
          <a:p>
            <a:pPr marL="457200" indent="-457200">
              <a:buFont typeface="Arial"/>
              <a:buChar char="•"/>
            </a:pPr>
            <a:r>
              <a:rPr lang="en-US" sz="3200" dirty="0" smtClean="0">
                <a:latin typeface="Arial"/>
                <a:cs typeface="Arial"/>
              </a:rPr>
              <a:t>Update customers about products, sales, etc.</a:t>
            </a:r>
          </a:p>
          <a:p>
            <a:pPr marL="457200" indent="-457200">
              <a:buFont typeface="Arial"/>
              <a:buChar char="•"/>
            </a:pPr>
            <a:endParaRPr lang="en-US" sz="3200" dirty="0" smtClean="0">
              <a:latin typeface="Arial"/>
              <a:cs typeface="Arial"/>
            </a:endParaRPr>
          </a:p>
          <a:p>
            <a:pPr marL="457200" indent="-457200">
              <a:buFont typeface="Arial"/>
              <a:buChar char="•"/>
            </a:pPr>
            <a:r>
              <a:rPr lang="en-US" sz="3200" dirty="0" smtClean="0">
                <a:latin typeface="Arial"/>
                <a:cs typeface="Arial"/>
              </a:rPr>
              <a:t>Let the customer know more about you and your company.</a:t>
            </a:r>
          </a:p>
          <a:p>
            <a:pPr marL="457200" indent="-457200">
              <a:buFont typeface="Arial"/>
              <a:buChar char="•"/>
            </a:pPr>
            <a:endParaRPr lang="en-US" sz="3200" dirty="0" smtClean="0">
              <a:latin typeface="Arial"/>
              <a:cs typeface="Arial"/>
            </a:endParaRPr>
          </a:p>
          <a:p>
            <a:pPr marL="457200" indent="-457200">
              <a:buFont typeface="Arial"/>
              <a:buChar char="•"/>
            </a:pPr>
            <a:r>
              <a:rPr lang="en-US" sz="3200" dirty="0" smtClean="0">
                <a:latin typeface="Arial"/>
                <a:cs typeface="Arial"/>
              </a:rPr>
              <a:t>To gauge interest in a potential new product or service before committing to it.</a:t>
            </a:r>
          </a:p>
        </p:txBody>
      </p:sp>
    </p:spTree>
    <p:extLst>
      <p:ext uri="{BB962C8B-B14F-4D97-AF65-F5344CB8AC3E}">
        <p14:creationId xmlns:p14="http://schemas.microsoft.com/office/powerpoint/2010/main" val="19455412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3108544"/>
          </a:xfrm>
          <a:prstGeom prst="rect">
            <a:avLst/>
          </a:prstGeom>
        </p:spPr>
        <p:txBody>
          <a:bodyPr wrap="square">
            <a:spAutoFit/>
          </a:bodyPr>
          <a:lstStyle/>
          <a:p>
            <a:r>
              <a:rPr lang="en-US" sz="3600" b="1" dirty="0">
                <a:latin typeface="Arial"/>
              </a:rPr>
              <a:t>How should you use social media</a:t>
            </a:r>
            <a:r>
              <a:rPr lang="en-US" sz="3600" b="1" dirty="0" smtClean="0">
                <a:latin typeface="Arial"/>
              </a:rPr>
              <a:t>? </a:t>
            </a:r>
          </a:p>
          <a:p>
            <a:r>
              <a:rPr lang="en-US" sz="3200" dirty="0" smtClean="0">
                <a:latin typeface="Arial"/>
                <a:cs typeface="Arial"/>
              </a:rPr>
              <a:t>Some ideas…</a:t>
            </a:r>
          </a:p>
          <a:p>
            <a:endParaRPr lang="en-US" sz="3200" dirty="0">
              <a:latin typeface="Arial"/>
              <a:cs typeface="Arial"/>
            </a:endParaRPr>
          </a:p>
          <a:p>
            <a:pPr marL="457200" indent="-457200">
              <a:buFont typeface="Arial"/>
              <a:buChar char="•"/>
            </a:pPr>
            <a:r>
              <a:rPr lang="en-US" sz="3200" dirty="0">
                <a:latin typeface="Arial"/>
                <a:cs typeface="Arial"/>
              </a:rPr>
              <a:t>Receive feedback on an ongoing basis.</a:t>
            </a:r>
          </a:p>
          <a:p>
            <a:pPr marL="457200" indent="-457200">
              <a:buFont typeface="Arial"/>
              <a:buChar char="•"/>
            </a:pPr>
            <a:endParaRPr lang="en-US" sz="3200" dirty="0">
              <a:latin typeface="Arial"/>
              <a:cs typeface="Arial"/>
            </a:endParaRPr>
          </a:p>
          <a:p>
            <a:pPr marL="457200" indent="-457200">
              <a:buFont typeface="Arial"/>
              <a:buChar char="•"/>
            </a:pPr>
            <a:r>
              <a:rPr lang="en-US" sz="3200" u="sng" dirty="0">
                <a:latin typeface="Arial"/>
                <a:cs typeface="Arial"/>
              </a:rPr>
              <a:t>24/7 Market Research!</a:t>
            </a:r>
          </a:p>
        </p:txBody>
      </p:sp>
    </p:spTree>
    <p:extLst>
      <p:ext uri="{BB962C8B-B14F-4D97-AF65-F5344CB8AC3E}">
        <p14:creationId xmlns:p14="http://schemas.microsoft.com/office/powerpoint/2010/main" val="107052181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9144000" cy="5078313"/>
          </a:xfrm>
          <a:prstGeom prst="rect">
            <a:avLst/>
          </a:prstGeom>
        </p:spPr>
        <p:txBody>
          <a:bodyPr wrap="square">
            <a:spAutoFit/>
          </a:bodyPr>
          <a:lstStyle/>
          <a:p>
            <a:r>
              <a:rPr lang="en-US" sz="3600" b="1" dirty="0" smtClean="0">
                <a:latin typeface="Arial"/>
              </a:rPr>
              <a:t>One option: Facebook</a:t>
            </a:r>
          </a:p>
          <a:p>
            <a:endParaRPr lang="en-US" sz="3200" b="1" u="sng" dirty="0">
              <a:latin typeface="+mj-lt"/>
              <a:cs typeface="Arial"/>
            </a:endParaRPr>
          </a:p>
          <a:p>
            <a:pPr marL="571500" indent="-571500">
              <a:buFont typeface="Arial"/>
              <a:buChar char="•"/>
            </a:pPr>
            <a:r>
              <a:rPr lang="en-US" sz="3200" dirty="0" smtClean="0">
                <a:latin typeface="+mj-lt"/>
                <a:cs typeface="Arial"/>
              </a:rPr>
              <a:t>1.35 billion users worldwide</a:t>
            </a:r>
          </a:p>
          <a:p>
            <a:pPr marL="571500" indent="-571500">
              <a:buFont typeface="Arial"/>
              <a:buChar char="•"/>
            </a:pPr>
            <a:endParaRPr lang="en-US" sz="3200" dirty="0">
              <a:latin typeface="+mj-lt"/>
              <a:cs typeface="Arial"/>
            </a:endParaRPr>
          </a:p>
          <a:p>
            <a:pPr marL="571500" indent="-571500">
              <a:buFont typeface="Arial"/>
              <a:buChar char="•"/>
            </a:pPr>
            <a:r>
              <a:rPr lang="en-US" sz="3200" dirty="0" smtClean="0">
                <a:latin typeface="+mj-lt"/>
                <a:cs typeface="Arial"/>
              </a:rPr>
              <a:t>1.12 billion mobile users (smart phone)</a:t>
            </a:r>
          </a:p>
          <a:p>
            <a:endParaRPr lang="en-US" sz="3200" dirty="0">
              <a:latin typeface="+mj-lt"/>
              <a:cs typeface="Arial"/>
            </a:endParaRPr>
          </a:p>
          <a:p>
            <a:pPr marL="571500" indent="-571500">
              <a:buFont typeface="Arial"/>
              <a:buChar char="•"/>
            </a:pPr>
            <a:r>
              <a:rPr lang="en-US" sz="3200" dirty="0" smtClean="0">
                <a:latin typeface="+mj-lt"/>
                <a:cs typeface="Arial"/>
              </a:rPr>
              <a:t>864 million daily </a:t>
            </a:r>
            <a:r>
              <a:rPr lang="en-US" sz="3200" dirty="0">
                <a:latin typeface="+mj-lt"/>
                <a:cs typeface="Arial"/>
              </a:rPr>
              <a:t>active </a:t>
            </a:r>
            <a:r>
              <a:rPr lang="en-US" sz="3200" dirty="0" smtClean="0">
                <a:latin typeface="+mj-lt"/>
                <a:cs typeface="Arial"/>
              </a:rPr>
              <a:t>users in the U.S. &amp; CA</a:t>
            </a:r>
          </a:p>
          <a:p>
            <a:pPr marL="571500" indent="-571500">
              <a:buFont typeface="Arial"/>
              <a:buChar char="•"/>
            </a:pPr>
            <a:endParaRPr lang="en-US" sz="3200" dirty="0" smtClean="0">
              <a:latin typeface="+mj-lt"/>
              <a:cs typeface="Arial"/>
            </a:endParaRPr>
          </a:p>
          <a:p>
            <a:pPr marL="571500" indent="-571500">
              <a:buFont typeface="Arial"/>
              <a:buChar char="•"/>
            </a:pPr>
            <a:r>
              <a:rPr lang="en-US" sz="3200" dirty="0">
                <a:latin typeface="+mj-lt"/>
              </a:rPr>
              <a:t>One in five </a:t>
            </a:r>
            <a:r>
              <a:rPr lang="en-US" sz="3200" dirty="0" smtClean="0">
                <a:latin typeface="+mj-lt"/>
              </a:rPr>
              <a:t>internet page </a:t>
            </a:r>
            <a:r>
              <a:rPr lang="en-US" sz="3200" dirty="0">
                <a:latin typeface="+mj-lt"/>
              </a:rPr>
              <a:t>views in the </a:t>
            </a:r>
            <a:r>
              <a:rPr lang="en-US" sz="3200" dirty="0" smtClean="0">
                <a:latin typeface="+mj-lt"/>
              </a:rPr>
              <a:t>U.S.  </a:t>
            </a:r>
            <a:r>
              <a:rPr lang="en-US" sz="3200" dirty="0">
                <a:latin typeface="+mj-lt"/>
              </a:rPr>
              <a:t>occurs on Facebook.</a:t>
            </a:r>
            <a:endParaRPr lang="en-US" sz="3200" dirty="0">
              <a:latin typeface="+mj-lt"/>
              <a:cs typeface="Arial"/>
            </a:endParaRPr>
          </a:p>
        </p:txBody>
      </p:sp>
    </p:spTree>
    <p:extLst>
      <p:ext uri="{BB962C8B-B14F-4D97-AF65-F5344CB8AC3E}">
        <p14:creationId xmlns:p14="http://schemas.microsoft.com/office/powerpoint/2010/main" val="270312294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1754327"/>
          </a:xfrm>
          <a:prstGeom prst="rect">
            <a:avLst/>
          </a:prstGeom>
        </p:spPr>
        <p:txBody>
          <a:bodyPr wrap="square">
            <a:spAutoFit/>
          </a:bodyPr>
          <a:lstStyle/>
          <a:p>
            <a:r>
              <a:rPr lang="en-US" sz="3600" b="1" dirty="0" smtClean="0">
                <a:latin typeface="Arial"/>
              </a:rPr>
              <a:t>Example: </a:t>
            </a:r>
          </a:p>
          <a:p>
            <a:r>
              <a:rPr lang="en-US" sz="3600" dirty="0" smtClean="0">
                <a:latin typeface="Arial"/>
              </a:rPr>
              <a:t>Jack Traps, Inc.. </a:t>
            </a:r>
          </a:p>
          <a:p>
            <a:r>
              <a:rPr lang="en-US" sz="3600" dirty="0" smtClean="0">
                <a:latin typeface="Arial"/>
              </a:rPr>
              <a:t>on Facebook</a:t>
            </a:r>
            <a:endParaRPr lang="en-US" sz="3200" u="sng" dirty="0">
              <a:latin typeface="Arial"/>
              <a:cs typeface="Arial"/>
            </a:endParaRPr>
          </a:p>
        </p:txBody>
      </p:sp>
      <p:pic>
        <p:nvPicPr>
          <p:cNvPr id="2" name="Picture 1" descr="Screen Shot 2013-04-19 at 3.11.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229" y="1371600"/>
            <a:ext cx="5663771" cy="5384800"/>
          </a:xfrm>
          <a:prstGeom prst="rect">
            <a:avLst/>
          </a:prstGeom>
        </p:spPr>
      </p:pic>
      <p:sp>
        <p:nvSpPr>
          <p:cNvPr id="4" name="TextBox 3"/>
          <p:cNvSpPr txBox="1"/>
          <p:nvPr/>
        </p:nvSpPr>
        <p:spPr>
          <a:xfrm>
            <a:off x="228600" y="3318569"/>
            <a:ext cx="3124200" cy="3539431"/>
          </a:xfrm>
          <a:prstGeom prst="rect">
            <a:avLst/>
          </a:prstGeom>
          <a:noFill/>
        </p:spPr>
        <p:txBody>
          <a:bodyPr wrap="square" rtlCol="0">
            <a:spAutoFit/>
          </a:bodyPr>
          <a:lstStyle/>
          <a:p>
            <a:r>
              <a:rPr lang="en-US" sz="2800" dirty="0" smtClean="0">
                <a:latin typeface="Arial"/>
              </a:rPr>
              <a:t>Not a farm, but…</a:t>
            </a:r>
          </a:p>
          <a:p>
            <a:endParaRPr lang="en-US" sz="2800" dirty="0" smtClean="0">
              <a:latin typeface="Arial"/>
            </a:endParaRPr>
          </a:p>
          <a:p>
            <a:pPr marL="457200" indent="-457200">
              <a:buFont typeface="Arial"/>
              <a:buChar char="•"/>
            </a:pPr>
            <a:r>
              <a:rPr lang="en-US" sz="2800" dirty="0" smtClean="0">
                <a:latin typeface="Arial"/>
              </a:rPr>
              <a:t>Seasonal</a:t>
            </a:r>
          </a:p>
          <a:p>
            <a:pPr marL="457200" indent="-457200">
              <a:buFont typeface="Arial"/>
              <a:buChar char="•"/>
            </a:pPr>
            <a:endParaRPr lang="en-US" sz="2800" dirty="0" smtClean="0">
              <a:latin typeface="Arial"/>
            </a:endParaRPr>
          </a:p>
          <a:p>
            <a:pPr marL="457200" indent="-457200">
              <a:buFont typeface="Arial"/>
              <a:buChar char="•"/>
            </a:pPr>
            <a:r>
              <a:rPr lang="en-US" sz="2800" dirty="0" smtClean="0">
                <a:latin typeface="Arial"/>
              </a:rPr>
              <a:t>Natural-resource based</a:t>
            </a:r>
          </a:p>
          <a:p>
            <a:pPr marL="457200" indent="-457200">
              <a:buFont typeface="Arial"/>
              <a:buChar char="•"/>
            </a:pPr>
            <a:endParaRPr lang="en-US" sz="2800" dirty="0" smtClean="0">
              <a:latin typeface="Arial"/>
            </a:endParaRPr>
          </a:p>
          <a:p>
            <a:pPr marL="457200" indent="-457200">
              <a:buFont typeface="Arial"/>
              <a:buChar char="•"/>
            </a:pPr>
            <a:r>
              <a:rPr lang="en-US" sz="2800" dirty="0" smtClean="0">
                <a:latin typeface="Arial"/>
              </a:rPr>
              <a:t>Small</a:t>
            </a:r>
            <a:endParaRPr lang="en-US" sz="2800" dirty="0">
              <a:latin typeface="Arial"/>
            </a:endParaRPr>
          </a:p>
        </p:txBody>
      </p:sp>
    </p:spTree>
    <p:extLst>
      <p:ext uri="{BB962C8B-B14F-4D97-AF65-F5344CB8AC3E}">
        <p14:creationId xmlns:p14="http://schemas.microsoft.com/office/powerpoint/2010/main" val="176098706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1754327"/>
          </a:xfrm>
          <a:prstGeom prst="rect">
            <a:avLst/>
          </a:prstGeom>
        </p:spPr>
        <p:txBody>
          <a:bodyPr wrap="square">
            <a:spAutoFit/>
          </a:bodyPr>
          <a:lstStyle/>
          <a:p>
            <a:r>
              <a:rPr lang="en-US" sz="3600" b="1" dirty="0" smtClean="0">
                <a:latin typeface="Arial"/>
              </a:rPr>
              <a:t>Example: </a:t>
            </a:r>
          </a:p>
          <a:p>
            <a:r>
              <a:rPr lang="en-US" sz="3600" dirty="0" smtClean="0">
                <a:latin typeface="Arial"/>
              </a:rPr>
              <a:t>Jack Traps, Inc. </a:t>
            </a:r>
          </a:p>
          <a:p>
            <a:r>
              <a:rPr lang="en-US" sz="3600" dirty="0" smtClean="0">
                <a:latin typeface="Arial"/>
              </a:rPr>
              <a:t>on Facebook</a:t>
            </a:r>
            <a:endParaRPr lang="en-US" sz="3200" u="sng" dirty="0">
              <a:latin typeface="Arial"/>
              <a:cs typeface="Arial"/>
            </a:endParaRPr>
          </a:p>
        </p:txBody>
      </p:sp>
      <p:pic>
        <p:nvPicPr>
          <p:cNvPr id="4" name="Picture 3" descr="Screen Shot 2013-04-19 at 3.27.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295400"/>
            <a:ext cx="4810171" cy="5562600"/>
          </a:xfrm>
          <a:prstGeom prst="rect">
            <a:avLst/>
          </a:prstGeom>
        </p:spPr>
      </p:pic>
    </p:spTree>
    <p:extLst>
      <p:ext uri="{BB962C8B-B14F-4D97-AF65-F5344CB8AC3E}">
        <p14:creationId xmlns:p14="http://schemas.microsoft.com/office/powerpoint/2010/main" val="211164735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1754327"/>
          </a:xfrm>
          <a:prstGeom prst="rect">
            <a:avLst/>
          </a:prstGeom>
        </p:spPr>
        <p:txBody>
          <a:bodyPr wrap="square">
            <a:spAutoFit/>
          </a:bodyPr>
          <a:lstStyle/>
          <a:p>
            <a:r>
              <a:rPr lang="en-US" sz="3600" b="1" dirty="0" smtClean="0">
                <a:latin typeface="Arial"/>
              </a:rPr>
              <a:t>Example: </a:t>
            </a:r>
          </a:p>
          <a:p>
            <a:r>
              <a:rPr lang="en-US" sz="3600" dirty="0" smtClean="0">
                <a:latin typeface="Arial"/>
              </a:rPr>
              <a:t>Jack Traps, Inc. </a:t>
            </a:r>
          </a:p>
          <a:p>
            <a:r>
              <a:rPr lang="en-US" sz="3600" dirty="0" smtClean="0">
                <a:latin typeface="Arial"/>
              </a:rPr>
              <a:t>on Facebook</a:t>
            </a:r>
            <a:endParaRPr lang="en-US" sz="3200" u="sng" dirty="0">
              <a:latin typeface="Arial"/>
              <a:cs typeface="Arial"/>
            </a:endParaRPr>
          </a:p>
        </p:txBody>
      </p:sp>
      <p:pic>
        <p:nvPicPr>
          <p:cNvPr id="4" name="Picture 3" descr="Screen Shot 2013-04-19 at 3.13.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297296"/>
            <a:ext cx="4343400" cy="5560704"/>
          </a:xfrm>
          <a:prstGeom prst="rect">
            <a:avLst/>
          </a:prstGeom>
        </p:spPr>
      </p:pic>
    </p:spTree>
    <p:extLst>
      <p:ext uri="{BB962C8B-B14F-4D97-AF65-F5344CB8AC3E}">
        <p14:creationId xmlns:p14="http://schemas.microsoft.com/office/powerpoint/2010/main" val="14869185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646331"/>
          </a:xfrm>
          <a:prstGeom prst="rect">
            <a:avLst/>
          </a:prstGeom>
        </p:spPr>
        <p:txBody>
          <a:bodyPr wrap="square">
            <a:spAutoFit/>
          </a:bodyPr>
          <a:lstStyle/>
          <a:p>
            <a:r>
              <a:rPr lang="en-US" sz="3600" b="1" dirty="0" smtClean="0">
                <a:latin typeface="Arial"/>
              </a:rPr>
              <a:t>Example: </a:t>
            </a:r>
            <a:r>
              <a:rPr lang="en-US" sz="3600" dirty="0" smtClean="0">
                <a:latin typeface="Arial"/>
              </a:rPr>
              <a:t>Jack Traps, Inc. on Facebook</a:t>
            </a:r>
            <a:endParaRPr lang="en-US" sz="3200" u="sng" dirty="0">
              <a:latin typeface="Arial"/>
              <a:cs typeface="Arial"/>
            </a:endParaRPr>
          </a:p>
        </p:txBody>
      </p:sp>
      <p:sp>
        <p:nvSpPr>
          <p:cNvPr id="4" name="TextBox 3"/>
          <p:cNvSpPr txBox="1"/>
          <p:nvPr/>
        </p:nvSpPr>
        <p:spPr>
          <a:xfrm>
            <a:off x="304800" y="2514600"/>
            <a:ext cx="8001000" cy="1200328"/>
          </a:xfrm>
          <a:prstGeom prst="rect">
            <a:avLst/>
          </a:prstGeom>
          <a:noFill/>
        </p:spPr>
        <p:txBody>
          <a:bodyPr wrap="square" rtlCol="0">
            <a:spAutoFit/>
          </a:bodyPr>
          <a:lstStyle/>
          <a:p>
            <a:pPr marL="285750" indent="-285750">
              <a:buFont typeface="Arial"/>
              <a:buChar char="•"/>
            </a:pPr>
            <a:r>
              <a:rPr lang="en-US" sz="2400" dirty="0" smtClean="0">
                <a:latin typeface="Arial"/>
                <a:cs typeface="Arial"/>
              </a:rPr>
              <a:t>February 3, 2013: ~1,400 Page Likes</a:t>
            </a:r>
          </a:p>
          <a:p>
            <a:pPr marL="285750" indent="-285750">
              <a:buFont typeface="Arial"/>
              <a:buChar char="•"/>
            </a:pPr>
            <a:r>
              <a:rPr lang="en-US" sz="2400" dirty="0" smtClean="0">
                <a:latin typeface="Arial"/>
                <a:cs typeface="Arial"/>
              </a:rPr>
              <a:t>Challenged customers to get us to 2,000 in 3 days</a:t>
            </a:r>
          </a:p>
          <a:p>
            <a:pPr marL="285750" indent="-285750">
              <a:buFont typeface="Arial"/>
              <a:buChar char="•"/>
            </a:pPr>
            <a:r>
              <a:rPr lang="en-US" sz="2400" dirty="0" smtClean="0">
                <a:latin typeface="Arial"/>
                <a:cs typeface="Arial"/>
              </a:rPr>
              <a:t>Offered a 20% discount if we met our goal </a:t>
            </a:r>
            <a:endParaRPr lang="en-US" sz="2400" dirty="0">
              <a:latin typeface="Arial"/>
              <a:cs typeface="Arial"/>
            </a:endParaRPr>
          </a:p>
        </p:txBody>
      </p:sp>
      <p:pic>
        <p:nvPicPr>
          <p:cNvPr id="5" name="Picture 4" descr="Screen Shot 2013-04-19 at 3.1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733800"/>
            <a:ext cx="7950200" cy="3006548"/>
          </a:xfrm>
          <a:prstGeom prst="rect">
            <a:avLst/>
          </a:prstGeom>
        </p:spPr>
      </p:pic>
    </p:spTree>
    <p:extLst>
      <p:ext uri="{BB962C8B-B14F-4D97-AF65-F5344CB8AC3E}">
        <p14:creationId xmlns:p14="http://schemas.microsoft.com/office/powerpoint/2010/main" val="101980846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646331"/>
          </a:xfrm>
          <a:prstGeom prst="rect">
            <a:avLst/>
          </a:prstGeom>
        </p:spPr>
        <p:txBody>
          <a:bodyPr wrap="square">
            <a:spAutoFit/>
          </a:bodyPr>
          <a:lstStyle/>
          <a:p>
            <a:r>
              <a:rPr lang="en-US" sz="3600" b="1" dirty="0" smtClean="0">
                <a:latin typeface="Arial"/>
              </a:rPr>
              <a:t>Example: </a:t>
            </a:r>
            <a:r>
              <a:rPr lang="en-US" sz="3600" dirty="0" smtClean="0">
                <a:latin typeface="Arial"/>
              </a:rPr>
              <a:t>Jack Traps, Inc. on Facebook</a:t>
            </a:r>
            <a:endParaRPr lang="en-US" sz="3200" u="sng" dirty="0">
              <a:latin typeface="Arial"/>
              <a:cs typeface="Arial"/>
            </a:endParaRPr>
          </a:p>
        </p:txBody>
      </p:sp>
      <p:sp>
        <p:nvSpPr>
          <p:cNvPr id="4" name="TextBox 3"/>
          <p:cNvSpPr txBox="1"/>
          <p:nvPr/>
        </p:nvSpPr>
        <p:spPr>
          <a:xfrm>
            <a:off x="304800" y="2514600"/>
            <a:ext cx="8001000" cy="2123658"/>
          </a:xfrm>
          <a:prstGeom prst="rect">
            <a:avLst/>
          </a:prstGeom>
          <a:noFill/>
        </p:spPr>
        <p:txBody>
          <a:bodyPr wrap="square" rtlCol="0">
            <a:spAutoFit/>
          </a:bodyPr>
          <a:lstStyle/>
          <a:p>
            <a:pPr algn="ctr"/>
            <a:r>
              <a:rPr lang="en-US" sz="4400" dirty="0" smtClean="0">
                <a:latin typeface="Arial"/>
                <a:cs typeface="Arial"/>
              </a:rPr>
              <a:t>Campaign and </a:t>
            </a:r>
          </a:p>
          <a:p>
            <a:pPr algn="ctr"/>
            <a:r>
              <a:rPr lang="en-US" sz="4400" dirty="0" smtClean="0">
                <a:latin typeface="Arial"/>
                <a:cs typeface="Arial"/>
              </a:rPr>
              <a:t>Subsequent Sale </a:t>
            </a:r>
          </a:p>
          <a:p>
            <a:pPr algn="ctr"/>
            <a:r>
              <a:rPr lang="en-US" sz="4400" dirty="0" smtClean="0">
                <a:latin typeface="Arial"/>
                <a:cs typeface="Arial"/>
              </a:rPr>
              <a:t>= $10k in one week!</a:t>
            </a:r>
            <a:endParaRPr lang="en-US" sz="4400" dirty="0">
              <a:latin typeface="Arial"/>
              <a:cs typeface="Arial"/>
            </a:endParaRPr>
          </a:p>
        </p:txBody>
      </p:sp>
    </p:spTree>
    <p:extLst>
      <p:ext uri="{BB962C8B-B14F-4D97-AF65-F5344CB8AC3E}">
        <p14:creationId xmlns:p14="http://schemas.microsoft.com/office/powerpoint/2010/main" val="325700543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4-19 at 3.08.28 PM.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38200" y="1359011"/>
            <a:ext cx="7467600" cy="5498989"/>
          </a:xfrm>
          <a:prstGeom prst="rect">
            <a:avLst/>
          </a:prstGeom>
        </p:spPr>
      </p:pic>
    </p:spTree>
    <p:extLst>
      <p:ext uri="{BB962C8B-B14F-4D97-AF65-F5344CB8AC3E}">
        <p14:creationId xmlns:p14="http://schemas.microsoft.com/office/powerpoint/2010/main" val="150978408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a:xfrm>
            <a:off x="457200" y="2743200"/>
            <a:ext cx="8229600" cy="3916363"/>
          </a:xfrm>
        </p:spPr>
        <p:txBody>
          <a:bodyPr>
            <a:normAutofit/>
          </a:bodyPr>
          <a:lstStyle/>
          <a:p>
            <a:pPr marL="0" indent="0">
              <a:buClr>
                <a:srgbClr val="FF0000"/>
              </a:buClr>
              <a:buNone/>
            </a:pPr>
            <a:r>
              <a:rPr lang="en-US" sz="3600" dirty="0">
                <a:solidFill>
                  <a:srgbClr val="000000"/>
                </a:solidFill>
                <a:latin typeface="Arial" charset="0"/>
                <a:ea typeface="Arial"/>
              </a:rPr>
              <a:t>What is marketing?</a:t>
            </a:r>
          </a:p>
          <a:p>
            <a:pPr marL="0" indent="0" eaLnBrk="1" hangingPunct="1">
              <a:buClr>
                <a:srgbClr val="FF0000"/>
              </a:buClr>
              <a:buNone/>
            </a:pPr>
            <a:endParaRPr lang="en-US" sz="3200" dirty="0" smtClean="0">
              <a:solidFill>
                <a:srgbClr val="000000"/>
              </a:solidFill>
              <a:latin typeface="Arial" charset="0"/>
              <a:ea typeface="Arial"/>
            </a:endParaRPr>
          </a:p>
          <a:p>
            <a:pPr marL="0" indent="0" eaLnBrk="1" hangingPunct="1">
              <a:buClr>
                <a:srgbClr val="FF0000"/>
              </a:buClr>
              <a:buNone/>
            </a:pPr>
            <a:r>
              <a:rPr lang="en-US" sz="3200" dirty="0" smtClean="0">
                <a:solidFill>
                  <a:srgbClr val="000000"/>
                </a:solidFill>
                <a:latin typeface="Arial" charset="0"/>
                <a:ea typeface="Arial"/>
              </a:rPr>
              <a:t>The </a:t>
            </a:r>
            <a:r>
              <a:rPr lang="en-US" sz="3200" dirty="0">
                <a:solidFill>
                  <a:srgbClr val="000000"/>
                </a:solidFill>
                <a:latin typeface="Arial" charset="0"/>
                <a:ea typeface="Arial"/>
              </a:rPr>
              <a:t>process of finding out what customers </a:t>
            </a:r>
            <a:r>
              <a:rPr lang="en-US" sz="3200" dirty="0" smtClean="0">
                <a:solidFill>
                  <a:srgbClr val="000000"/>
                </a:solidFill>
                <a:latin typeface="Arial" charset="0"/>
                <a:ea typeface="Arial"/>
              </a:rPr>
              <a:t>want and/or need </a:t>
            </a:r>
            <a:r>
              <a:rPr lang="en-US" sz="3200" dirty="0">
                <a:solidFill>
                  <a:srgbClr val="000000"/>
                </a:solidFill>
                <a:latin typeface="Arial" charset="0"/>
                <a:ea typeface="Arial"/>
              </a:rPr>
              <a:t>and satisfying those needs in a profitable way.</a:t>
            </a:r>
          </a:p>
          <a:p>
            <a:pPr eaLnBrk="1" hangingPunct="1">
              <a:buFont typeface="Wingdings" charset="0"/>
              <a:buNone/>
            </a:pPr>
            <a:endParaRPr lang="en-US" dirty="0">
              <a:solidFill>
                <a:srgbClr val="000000"/>
              </a:solidFill>
              <a:latin typeface="Arial" charset="0"/>
              <a:ea typeface="Arial"/>
            </a:endParaRPr>
          </a:p>
        </p:txBody>
      </p:sp>
      <p:sp>
        <p:nvSpPr>
          <p:cNvPr id="7"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204988674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4-19 at 3.09.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1371600"/>
            <a:ext cx="7630047" cy="5486400"/>
          </a:xfrm>
          <a:prstGeom prst="rect">
            <a:avLst/>
          </a:prstGeom>
        </p:spPr>
      </p:pic>
    </p:spTree>
    <p:extLst>
      <p:ext uri="{BB962C8B-B14F-4D97-AF65-F5344CB8AC3E}">
        <p14:creationId xmlns:p14="http://schemas.microsoft.com/office/powerpoint/2010/main" val="367639989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4-19 at 3.11.09 PM.png"/>
          <p:cNvPicPr>
            <a:picLocks noChangeAspect="1"/>
          </p:cNvPicPr>
          <p:nvPr/>
        </p:nvPicPr>
        <p:blipFill rotWithShape="1">
          <a:blip r:embed="rId2">
            <a:extLst>
              <a:ext uri="{28A0092B-C50C-407E-A947-70E740481C1C}">
                <a14:useLocalDpi xmlns:a14="http://schemas.microsoft.com/office/drawing/2010/main" val="0"/>
              </a:ext>
            </a:extLst>
          </a:blip>
          <a:srcRect b="31482"/>
          <a:stretch/>
        </p:blipFill>
        <p:spPr>
          <a:xfrm>
            <a:off x="457200" y="1371600"/>
            <a:ext cx="8305036" cy="5410200"/>
          </a:xfrm>
          <a:prstGeom prst="rect">
            <a:avLst/>
          </a:prstGeom>
        </p:spPr>
      </p:pic>
      <p:sp>
        <p:nvSpPr>
          <p:cNvPr id="4" name="Donut 3"/>
          <p:cNvSpPr/>
          <p:nvPr/>
        </p:nvSpPr>
        <p:spPr>
          <a:xfrm>
            <a:off x="5791200" y="5334000"/>
            <a:ext cx="1752600" cy="1371600"/>
          </a:xfrm>
          <a:prstGeom prst="donut">
            <a:avLst>
              <a:gd name="adj" fmla="val 12963"/>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cmpd="sng">
                <a:solidFill>
                  <a:schemeClr val="tx1"/>
                </a:solidFill>
              </a:ln>
              <a:solidFill>
                <a:schemeClr val="tx1"/>
              </a:solidFill>
              <a:latin typeface="Arial"/>
            </a:endParaRPr>
          </a:p>
        </p:txBody>
      </p:sp>
    </p:spTree>
    <p:extLst>
      <p:ext uri="{BB962C8B-B14F-4D97-AF65-F5344CB8AC3E}">
        <p14:creationId xmlns:p14="http://schemas.microsoft.com/office/powerpoint/2010/main" val="424440979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5 at 1.34.33 PM.png"/>
          <p:cNvPicPr>
            <a:picLocks noChangeAspect="1"/>
          </p:cNvPicPr>
          <p:nvPr/>
        </p:nvPicPr>
        <p:blipFill rotWithShape="1">
          <a:blip r:embed="rId3">
            <a:extLst>
              <a:ext uri="{28A0092B-C50C-407E-A947-70E740481C1C}">
                <a14:useLocalDpi xmlns:a14="http://schemas.microsoft.com/office/drawing/2010/main" val="0"/>
              </a:ext>
            </a:extLst>
          </a:blip>
          <a:srcRect l="29075" t="23280" r="26566" b="29798"/>
          <a:stretch/>
        </p:blipFill>
        <p:spPr>
          <a:xfrm>
            <a:off x="533400" y="1447800"/>
            <a:ext cx="8089631" cy="4813300"/>
          </a:xfrm>
          <a:prstGeom prst="rect">
            <a:avLst/>
          </a:prstGeom>
        </p:spPr>
      </p:pic>
      <p:sp>
        <p:nvSpPr>
          <p:cNvPr id="4" name="Donut 3"/>
          <p:cNvSpPr/>
          <p:nvPr/>
        </p:nvSpPr>
        <p:spPr>
          <a:xfrm>
            <a:off x="5791200" y="5181600"/>
            <a:ext cx="1752600" cy="1371600"/>
          </a:xfrm>
          <a:prstGeom prst="donut">
            <a:avLst>
              <a:gd name="adj" fmla="val 12963"/>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cmpd="sng">
                <a:solidFill>
                  <a:schemeClr val="tx1"/>
                </a:solidFill>
              </a:ln>
              <a:solidFill>
                <a:schemeClr val="tx1"/>
              </a:solidFill>
              <a:latin typeface="Arial"/>
            </a:endParaRPr>
          </a:p>
        </p:txBody>
      </p:sp>
    </p:spTree>
    <p:extLst>
      <p:ext uri="{BB962C8B-B14F-4D97-AF65-F5344CB8AC3E}">
        <p14:creationId xmlns:p14="http://schemas.microsoft.com/office/powerpoint/2010/main" val="122203461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5-03-08 09.54.15.png"/>
          <p:cNvPicPr>
            <a:picLocks noChangeAspect="1"/>
          </p:cNvPicPr>
          <p:nvPr/>
        </p:nvPicPr>
        <p:blipFill>
          <a:blip r:embed="rId3"/>
          <a:srcRect b="26667"/>
          <a:stretch>
            <a:fillRect/>
          </a:stretch>
        </p:blipFill>
        <p:spPr>
          <a:xfrm>
            <a:off x="68936" y="1295400"/>
            <a:ext cx="9075064" cy="5410200"/>
          </a:xfrm>
          <a:prstGeom prst="rect">
            <a:avLst/>
          </a:prstGeom>
        </p:spPr>
      </p:pic>
      <p:sp>
        <p:nvSpPr>
          <p:cNvPr id="4" name="Donut 3"/>
          <p:cNvSpPr/>
          <p:nvPr/>
        </p:nvSpPr>
        <p:spPr>
          <a:xfrm>
            <a:off x="1066800" y="5334000"/>
            <a:ext cx="1752600" cy="1371600"/>
          </a:xfrm>
          <a:prstGeom prst="donut">
            <a:avLst>
              <a:gd name="adj" fmla="val 12963"/>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cmpd="sng">
                <a:solidFill>
                  <a:schemeClr val="tx1"/>
                </a:solidFill>
              </a:ln>
              <a:solidFill>
                <a:schemeClr val="tx1"/>
              </a:solidFill>
              <a:latin typeface="Arial"/>
            </a:endParaRPr>
          </a:p>
        </p:txBody>
      </p:sp>
    </p:spTree>
    <p:extLst>
      <p:ext uri="{BB962C8B-B14F-4D97-AF65-F5344CB8AC3E}">
        <p14:creationId xmlns:p14="http://schemas.microsoft.com/office/powerpoint/2010/main" val="171449258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95400"/>
            <a:ext cx="8991600" cy="646331"/>
          </a:xfrm>
          <a:prstGeom prst="rect">
            <a:avLst/>
          </a:prstGeom>
        </p:spPr>
        <p:txBody>
          <a:bodyPr wrap="square">
            <a:spAutoFit/>
          </a:bodyPr>
          <a:lstStyle/>
          <a:p>
            <a:pPr algn="ctr"/>
            <a:r>
              <a:rPr lang="en-US" sz="3600" b="1" dirty="0" smtClean="0">
                <a:latin typeface="Arial"/>
              </a:rPr>
              <a:t>Maine farms </a:t>
            </a:r>
            <a:r>
              <a:rPr lang="en-US" sz="3600" b="1" dirty="0">
                <a:latin typeface="Arial"/>
              </a:rPr>
              <a:t>are already doing this!</a:t>
            </a:r>
            <a:endParaRPr lang="en-US" sz="3200" u="sng" dirty="0">
              <a:latin typeface="Arial"/>
              <a:cs typeface="Arial"/>
            </a:endParaRPr>
          </a:p>
        </p:txBody>
      </p:sp>
      <p:pic>
        <p:nvPicPr>
          <p:cNvPr id="2" name="Picture 1" descr="Screen Shot 2013-04-19 at 3.32.5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209800"/>
            <a:ext cx="3145733" cy="2011680"/>
          </a:xfrm>
          <a:prstGeom prst="rect">
            <a:avLst/>
          </a:prstGeom>
        </p:spPr>
      </p:pic>
      <p:pic>
        <p:nvPicPr>
          <p:cNvPr id="6" name="Picture 5" descr="Screen Shot 2013-04-19 at 3.33.5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209800"/>
            <a:ext cx="3192850" cy="2011680"/>
          </a:xfrm>
          <a:prstGeom prst="rect">
            <a:avLst/>
          </a:prstGeom>
        </p:spPr>
      </p:pic>
      <p:pic>
        <p:nvPicPr>
          <p:cNvPr id="7" name="Picture 6" descr="Screen Shot 2013-04-19 at 3.34.4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343400"/>
            <a:ext cx="3193495" cy="2011680"/>
          </a:xfrm>
          <a:prstGeom prst="rect">
            <a:avLst/>
          </a:prstGeom>
        </p:spPr>
      </p:pic>
      <p:pic>
        <p:nvPicPr>
          <p:cNvPr id="8" name="Picture 7" descr="Screen Shot 2013-04-19 at 3.35.4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343400"/>
            <a:ext cx="3194147" cy="2011680"/>
          </a:xfrm>
          <a:prstGeom prst="rect">
            <a:avLst/>
          </a:prstGeom>
        </p:spPr>
      </p:pic>
    </p:spTree>
    <p:extLst>
      <p:ext uri="{BB962C8B-B14F-4D97-AF65-F5344CB8AC3E}">
        <p14:creationId xmlns:p14="http://schemas.microsoft.com/office/powerpoint/2010/main" val="36095589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991600" cy="4585871"/>
          </a:xfrm>
          <a:prstGeom prst="rect">
            <a:avLst/>
          </a:prstGeom>
        </p:spPr>
        <p:txBody>
          <a:bodyPr wrap="square">
            <a:spAutoFit/>
          </a:bodyPr>
          <a:lstStyle/>
          <a:p>
            <a:r>
              <a:rPr lang="en-US" sz="3600" b="1" dirty="0" smtClean="0">
                <a:latin typeface="Arial"/>
              </a:rPr>
              <a:t>How can you use Facebook?</a:t>
            </a:r>
            <a:endParaRPr lang="en-US" sz="3600" b="1" u="sng" dirty="0">
              <a:latin typeface="Arial"/>
              <a:cs typeface="Arial"/>
            </a:endParaRPr>
          </a:p>
          <a:p>
            <a:pPr marL="571500" indent="-571500">
              <a:buFont typeface="Arial"/>
              <a:buChar char="•"/>
            </a:pPr>
            <a:r>
              <a:rPr lang="en-US" sz="3200" dirty="0" smtClean="0">
                <a:latin typeface="Arial"/>
                <a:cs typeface="Arial"/>
              </a:rPr>
              <a:t>Keep customers engaged with your farm.</a:t>
            </a:r>
          </a:p>
          <a:p>
            <a:pPr marL="571500" indent="-571500">
              <a:buFont typeface="Arial"/>
              <a:buChar char="•"/>
            </a:pPr>
            <a:endParaRPr lang="en-US" sz="3200" dirty="0" smtClean="0">
              <a:latin typeface="Arial"/>
              <a:cs typeface="Arial"/>
            </a:endParaRPr>
          </a:p>
          <a:p>
            <a:pPr marL="571500" indent="-571500">
              <a:buFont typeface="Arial"/>
              <a:buChar char="•"/>
            </a:pPr>
            <a:r>
              <a:rPr lang="en-US" sz="3200" dirty="0" smtClean="0">
                <a:latin typeface="Arial"/>
                <a:cs typeface="Arial"/>
              </a:rPr>
              <a:t>Offer special promotions to existing customers.</a:t>
            </a:r>
          </a:p>
          <a:p>
            <a:pPr marL="571500" indent="-571500">
              <a:buFont typeface="Arial"/>
              <a:buChar char="•"/>
            </a:pPr>
            <a:endParaRPr lang="en-US" sz="3200" dirty="0" smtClean="0">
              <a:latin typeface="Arial"/>
              <a:cs typeface="Arial"/>
            </a:endParaRPr>
          </a:p>
          <a:p>
            <a:pPr marL="571500" indent="-571500">
              <a:buFont typeface="Arial"/>
              <a:buChar char="•"/>
            </a:pPr>
            <a:r>
              <a:rPr lang="en-US" sz="3200" dirty="0" smtClean="0">
                <a:latin typeface="Arial"/>
                <a:cs typeface="Arial"/>
              </a:rPr>
              <a:t>Remind customers when products are ready (</a:t>
            </a:r>
            <a:r>
              <a:rPr lang="en-US" sz="3200" dirty="0" err="1" smtClean="0">
                <a:latin typeface="Arial"/>
                <a:cs typeface="Arial"/>
              </a:rPr>
              <a:t>ie</a:t>
            </a:r>
            <a:r>
              <a:rPr lang="en-US" sz="3200" dirty="0" smtClean="0">
                <a:latin typeface="Arial"/>
                <a:cs typeface="Arial"/>
              </a:rPr>
              <a:t>. September means back to school AND peak harvest!)</a:t>
            </a:r>
            <a:endParaRPr lang="en-US" sz="3200" dirty="0">
              <a:latin typeface="Arial"/>
              <a:cs typeface="Arial"/>
            </a:endParaRPr>
          </a:p>
        </p:txBody>
      </p:sp>
    </p:spTree>
    <p:extLst>
      <p:ext uri="{BB962C8B-B14F-4D97-AF65-F5344CB8AC3E}">
        <p14:creationId xmlns:p14="http://schemas.microsoft.com/office/powerpoint/2010/main" val="273778498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a:solidFill>
                  <a:srgbClr val="000000"/>
                </a:solidFill>
                <a:latin typeface="+mj-lt"/>
              </a:rPr>
              <a:t>What Should I Say?</a:t>
            </a:r>
          </a:p>
        </p:txBody>
      </p:sp>
      <p:sp>
        <p:nvSpPr>
          <p:cNvPr id="16387"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sz="3600" dirty="0">
                <a:solidFill>
                  <a:schemeClr val="tx1"/>
                </a:solidFill>
                <a:latin typeface="+mj-lt"/>
              </a:rPr>
              <a:t>Focus on why your product is different </a:t>
            </a:r>
          </a:p>
          <a:p>
            <a:pPr lvl="1" eaLnBrk="1" hangingPunct="1">
              <a:lnSpc>
                <a:spcPct val="90000"/>
              </a:lnSpc>
            </a:pPr>
            <a:r>
              <a:rPr lang="en-US" sz="3600" dirty="0">
                <a:solidFill>
                  <a:schemeClr val="tx1"/>
                </a:solidFill>
                <a:latin typeface="+mj-lt"/>
                <a:ea typeface="Arial"/>
              </a:rPr>
              <a:t>Quality</a:t>
            </a:r>
          </a:p>
          <a:p>
            <a:pPr lvl="1" eaLnBrk="1" hangingPunct="1">
              <a:lnSpc>
                <a:spcPct val="90000"/>
              </a:lnSpc>
            </a:pPr>
            <a:r>
              <a:rPr lang="en-US" sz="3600" dirty="0">
                <a:solidFill>
                  <a:schemeClr val="tx1"/>
                </a:solidFill>
                <a:latin typeface="+mj-lt"/>
                <a:ea typeface="Arial"/>
              </a:rPr>
              <a:t>New</a:t>
            </a:r>
          </a:p>
          <a:p>
            <a:pPr lvl="1" eaLnBrk="1" hangingPunct="1">
              <a:lnSpc>
                <a:spcPct val="90000"/>
              </a:lnSpc>
            </a:pPr>
            <a:r>
              <a:rPr lang="en-US" sz="3600" dirty="0">
                <a:solidFill>
                  <a:schemeClr val="tx1"/>
                </a:solidFill>
                <a:latin typeface="+mj-lt"/>
                <a:ea typeface="Arial"/>
              </a:rPr>
              <a:t>Unique</a:t>
            </a:r>
          </a:p>
          <a:p>
            <a:pPr lvl="1" eaLnBrk="1" hangingPunct="1">
              <a:lnSpc>
                <a:spcPct val="90000"/>
              </a:lnSpc>
              <a:buFontTx/>
              <a:buNone/>
            </a:pPr>
            <a:endParaRPr lang="en-US" sz="3600" dirty="0">
              <a:solidFill>
                <a:schemeClr val="tx1"/>
              </a:solidFill>
              <a:latin typeface="+mj-lt"/>
              <a:ea typeface="Arial"/>
            </a:endParaRPr>
          </a:p>
          <a:p>
            <a:pPr eaLnBrk="1" hangingPunct="1">
              <a:lnSpc>
                <a:spcPct val="90000"/>
              </a:lnSpc>
            </a:pPr>
            <a:r>
              <a:rPr lang="en-US" sz="3600" dirty="0">
                <a:solidFill>
                  <a:schemeClr val="tx1"/>
                </a:solidFill>
                <a:latin typeface="+mj-lt"/>
              </a:rPr>
              <a:t>Do not focus on price</a:t>
            </a:r>
          </a:p>
          <a:p>
            <a:pPr lvl="1" eaLnBrk="1" hangingPunct="1">
              <a:lnSpc>
                <a:spcPct val="90000"/>
              </a:lnSpc>
            </a:pPr>
            <a:r>
              <a:rPr lang="en-US" sz="3600" dirty="0">
                <a:solidFill>
                  <a:schemeClr val="tx1"/>
                </a:solidFill>
                <a:latin typeface="+mj-lt"/>
                <a:ea typeface="Arial"/>
              </a:rPr>
              <a:t>If you can deliver on the quality, customers will pay!</a:t>
            </a:r>
          </a:p>
          <a:p>
            <a:pPr lvl="1" eaLnBrk="1" hangingPunct="1">
              <a:lnSpc>
                <a:spcPct val="90000"/>
              </a:lnSpc>
              <a:buFontTx/>
              <a:buNone/>
            </a:pPr>
            <a:endParaRPr lang="en-US" sz="3600" dirty="0">
              <a:latin typeface="+mj-lt"/>
              <a:ea typeface="Arial"/>
            </a:endParaRPr>
          </a:p>
        </p:txBody>
      </p:sp>
    </p:spTree>
    <p:extLst>
      <p:ext uri="{BB962C8B-B14F-4D97-AF65-F5344CB8AC3E}">
        <p14:creationId xmlns:p14="http://schemas.microsoft.com/office/powerpoint/2010/main" val="91166703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28600" y="1905000"/>
            <a:ext cx="8686800" cy="4221163"/>
          </a:xfrm>
          <a:noFill/>
        </p:spPr>
        <p:txBody>
          <a:bodyPr>
            <a:normAutofit/>
          </a:bodyPr>
          <a:lstStyle/>
          <a:p>
            <a:pPr marL="457200" lvl="1" indent="0" eaLnBrk="1" hangingPunct="1">
              <a:lnSpc>
                <a:spcPct val="90000"/>
              </a:lnSpc>
              <a:buNone/>
            </a:pPr>
            <a:r>
              <a:rPr lang="en-US" sz="3600" b="1" u="sng" dirty="0" smtClean="0">
                <a:solidFill>
                  <a:srgbClr val="000000"/>
                </a:solidFill>
                <a:latin typeface="+mj-lt"/>
                <a:ea typeface="Arial"/>
              </a:rPr>
              <a:t>Create </a:t>
            </a:r>
            <a:r>
              <a:rPr lang="en-US" sz="3600" b="1" u="sng" dirty="0">
                <a:solidFill>
                  <a:srgbClr val="000000"/>
                </a:solidFill>
                <a:latin typeface="+mj-lt"/>
                <a:ea typeface="Arial"/>
              </a:rPr>
              <a:t>a connection with your </a:t>
            </a:r>
            <a:r>
              <a:rPr lang="en-US" sz="3600" b="1" u="sng" dirty="0" smtClean="0">
                <a:solidFill>
                  <a:srgbClr val="000000"/>
                </a:solidFill>
                <a:latin typeface="+mj-lt"/>
                <a:ea typeface="Arial"/>
              </a:rPr>
              <a:t>customer.</a:t>
            </a:r>
          </a:p>
          <a:p>
            <a:pPr lvl="1" eaLnBrk="1" hangingPunct="1">
              <a:lnSpc>
                <a:spcPct val="90000"/>
              </a:lnSpc>
            </a:pPr>
            <a:endParaRPr lang="en-US" sz="3600" b="1" u="sng" dirty="0">
              <a:solidFill>
                <a:srgbClr val="000000"/>
              </a:solidFill>
              <a:latin typeface="+mj-lt"/>
              <a:ea typeface="Arial"/>
            </a:endParaRPr>
          </a:p>
          <a:p>
            <a:pPr marL="457200" lvl="1" indent="0" eaLnBrk="1" hangingPunct="1">
              <a:lnSpc>
                <a:spcPct val="90000"/>
              </a:lnSpc>
              <a:buNone/>
            </a:pPr>
            <a:r>
              <a:rPr lang="en-US" sz="3600" b="1" dirty="0" smtClean="0">
                <a:solidFill>
                  <a:srgbClr val="000000"/>
                </a:solidFill>
                <a:latin typeface="+mj-lt"/>
                <a:ea typeface="Arial"/>
              </a:rPr>
              <a:t>Offer </a:t>
            </a:r>
            <a:r>
              <a:rPr lang="ja-JP" altLang="en-US" sz="3600" b="1" dirty="0">
                <a:solidFill>
                  <a:srgbClr val="000000"/>
                </a:solidFill>
                <a:latin typeface="+mj-lt"/>
                <a:ea typeface="Arial"/>
              </a:rPr>
              <a:t>“</a:t>
            </a:r>
            <a:r>
              <a:rPr lang="en-US" sz="3600" b="1" dirty="0">
                <a:solidFill>
                  <a:srgbClr val="000000"/>
                </a:solidFill>
                <a:latin typeface="+mj-lt"/>
                <a:ea typeface="Arial"/>
              </a:rPr>
              <a:t>how to</a:t>
            </a:r>
            <a:r>
              <a:rPr lang="ja-JP" altLang="en-US" sz="3600" b="1" dirty="0">
                <a:solidFill>
                  <a:srgbClr val="000000"/>
                </a:solidFill>
                <a:latin typeface="+mj-lt"/>
                <a:ea typeface="Arial"/>
              </a:rPr>
              <a:t>”</a:t>
            </a:r>
            <a:r>
              <a:rPr lang="en-US" sz="3600" b="1" dirty="0">
                <a:solidFill>
                  <a:srgbClr val="000000"/>
                </a:solidFill>
                <a:latin typeface="+mj-lt"/>
                <a:ea typeface="Arial"/>
              </a:rPr>
              <a:t> information</a:t>
            </a:r>
          </a:p>
          <a:p>
            <a:pPr lvl="2" eaLnBrk="1" hangingPunct="1">
              <a:lnSpc>
                <a:spcPct val="90000"/>
              </a:lnSpc>
            </a:pPr>
            <a:r>
              <a:rPr lang="en-US" sz="3600" b="1" dirty="0">
                <a:solidFill>
                  <a:srgbClr val="000000"/>
                </a:solidFill>
                <a:latin typeface="+mj-lt"/>
                <a:ea typeface="Arial"/>
              </a:rPr>
              <a:t>Picking</a:t>
            </a:r>
          </a:p>
          <a:p>
            <a:pPr lvl="2" eaLnBrk="1" hangingPunct="1">
              <a:lnSpc>
                <a:spcPct val="90000"/>
              </a:lnSpc>
            </a:pPr>
            <a:r>
              <a:rPr lang="en-US" sz="3600" b="1" dirty="0">
                <a:solidFill>
                  <a:srgbClr val="000000"/>
                </a:solidFill>
                <a:latin typeface="+mj-lt"/>
                <a:ea typeface="Arial"/>
              </a:rPr>
              <a:t>Preserving</a:t>
            </a:r>
          </a:p>
          <a:p>
            <a:pPr lvl="2" eaLnBrk="1" hangingPunct="1">
              <a:lnSpc>
                <a:spcPct val="90000"/>
              </a:lnSpc>
            </a:pPr>
            <a:r>
              <a:rPr lang="en-US" sz="3600" b="1" dirty="0">
                <a:solidFill>
                  <a:srgbClr val="000000"/>
                </a:solidFill>
                <a:latin typeface="+mj-lt"/>
                <a:ea typeface="Arial"/>
              </a:rPr>
              <a:t>Cooking</a:t>
            </a:r>
          </a:p>
        </p:txBody>
      </p:sp>
    </p:spTree>
    <p:extLst>
      <p:ext uri="{BB962C8B-B14F-4D97-AF65-F5344CB8AC3E}">
        <p14:creationId xmlns:p14="http://schemas.microsoft.com/office/powerpoint/2010/main" val="319352949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600200"/>
            <a:ext cx="8229600" cy="5105400"/>
          </a:xfrm>
          <a:noFill/>
        </p:spPr>
        <p:txBody>
          <a:bodyPr>
            <a:normAutofit/>
          </a:bodyPr>
          <a:lstStyle/>
          <a:p>
            <a:pPr eaLnBrk="1" hangingPunct="1">
              <a:lnSpc>
                <a:spcPct val="90000"/>
              </a:lnSpc>
            </a:pPr>
            <a:r>
              <a:rPr lang="en-US" sz="3500" b="1" dirty="0" smtClean="0">
                <a:solidFill>
                  <a:srgbClr val="000000"/>
                </a:solidFill>
                <a:latin typeface="+mj-lt"/>
              </a:rPr>
              <a:t>E</a:t>
            </a:r>
            <a:r>
              <a:rPr lang="en-US" sz="3500" b="1" dirty="0">
                <a:solidFill>
                  <a:srgbClr val="000000"/>
                </a:solidFill>
                <a:latin typeface="+mj-lt"/>
              </a:rPr>
              <a:t>-</a:t>
            </a:r>
            <a:r>
              <a:rPr lang="en-US" sz="3500" b="1" dirty="0" smtClean="0">
                <a:solidFill>
                  <a:srgbClr val="000000"/>
                </a:solidFill>
                <a:latin typeface="+mj-lt"/>
              </a:rPr>
              <a:t>mail: </a:t>
            </a:r>
            <a:r>
              <a:rPr lang="en-US" sz="3500" dirty="0" smtClean="0">
                <a:solidFill>
                  <a:srgbClr val="000000"/>
                </a:solidFill>
                <a:latin typeface="+mj-lt"/>
                <a:ea typeface="Arial"/>
              </a:rPr>
              <a:t>Maintain </a:t>
            </a:r>
            <a:r>
              <a:rPr lang="en-US" sz="3500" dirty="0">
                <a:solidFill>
                  <a:srgbClr val="000000"/>
                </a:solidFill>
                <a:latin typeface="+mj-lt"/>
                <a:ea typeface="Arial"/>
              </a:rPr>
              <a:t>a customer </a:t>
            </a:r>
            <a:r>
              <a:rPr lang="en-US" sz="3500" dirty="0" smtClean="0">
                <a:solidFill>
                  <a:srgbClr val="000000"/>
                </a:solidFill>
                <a:latin typeface="+mj-lt"/>
                <a:ea typeface="Arial"/>
              </a:rPr>
              <a:t>database</a:t>
            </a:r>
          </a:p>
          <a:p>
            <a:pPr lvl="1">
              <a:lnSpc>
                <a:spcPct val="90000"/>
              </a:lnSpc>
            </a:pPr>
            <a:r>
              <a:rPr lang="en-US" sz="3600" dirty="0" smtClean="0">
                <a:solidFill>
                  <a:srgbClr val="000000"/>
                </a:solidFill>
                <a:latin typeface="+mj-lt"/>
                <a:ea typeface="Arial"/>
              </a:rPr>
              <a:t>Use a service for polished look</a:t>
            </a:r>
          </a:p>
          <a:p>
            <a:pPr lvl="1">
              <a:lnSpc>
                <a:spcPct val="90000"/>
              </a:lnSpc>
            </a:pPr>
            <a:r>
              <a:rPr lang="en-US" sz="3600" dirty="0" err="1" smtClean="0">
                <a:solidFill>
                  <a:srgbClr val="000000"/>
                </a:solidFill>
                <a:latin typeface="+mj-lt"/>
                <a:ea typeface="Arial"/>
              </a:rPr>
              <a:t>MailChimp</a:t>
            </a:r>
            <a:r>
              <a:rPr lang="en-US" sz="3600" dirty="0" smtClean="0">
                <a:solidFill>
                  <a:srgbClr val="000000"/>
                </a:solidFill>
                <a:latin typeface="+mj-lt"/>
                <a:ea typeface="Arial"/>
              </a:rPr>
              <a:t>, Constant Contact, etc.</a:t>
            </a:r>
            <a:endParaRPr lang="en-US" sz="3600" dirty="0">
              <a:solidFill>
                <a:srgbClr val="000000"/>
              </a:solidFill>
              <a:latin typeface="+mj-lt"/>
              <a:ea typeface="Arial"/>
            </a:endParaRPr>
          </a:p>
          <a:p>
            <a:pPr lvl="2" eaLnBrk="1" hangingPunct="1">
              <a:lnSpc>
                <a:spcPct val="90000"/>
              </a:lnSpc>
            </a:pPr>
            <a:r>
              <a:rPr lang="en-US" sz="3600" dirty="0">
                <a:solidFill>
                  <a:srgbClr val="000000"/>
                </a:solidFill>
                <a:latin typeface="+mj-lt"/>
                <a:ea typeface="Arial"/>
              </a:rPr>
              <a:t>Thank them for their business</a:t>
            </a:r>
          </a:p>
          <a:p>
            <a:pPr lvl="2" eaLnBrk="1" hangingPunct="1">
              <a:lnSpc>
                <a:spcPct val="90000"/>
              </a:lnSpc>
            </a:pPr>
            <a:r>
              <a:rPr lang="en-US" sz="3600" dirty="0">
                <a:solidFill>
                  <a:srgbClr val="000000"/>
                </a:solidFill>
                <a:latin typeface="+mj-lt"/>
                <a:ea typeface="Arial"/>
              </a:rPr>
              <a:t>Announce upcoming events</a:t>
            </a:r>
          </a:p>
          <a:p>
            <a:pPr lvl="2" eaLnBrk="1" hangingPunct="1">
              <a:lnSpc>
                <a:spcPct val="90000"/>
              </a:lnSpc>
            </a:pPr>
            <a:r>
              <a:rPr lang="en-US" sz="3600" dirty="0">
                <a:solidFill>
                  <a:srgbClr val="000000"/>
                </a:solidFill>
                <a:latin typeface="+mj-lt"/>
                <a:ea typeface="Arial"/>
              </a:rPr>
              <a:t>Special offers</a:t>
            </a:r>
          </a:p>
          <a:p>
            <a:pPr lvl="2" eaLnBrk="1" hangingPunct="1">
              <a:lnSpc>
                <a:spcPct val="90000"/>
              </a:lnSpc>
            </a:pPr>
            <a:r>
              <a:rPr lang="en-US" sz="3600" dirty="0">
                <a:solidFill>
                  <a:srgbClr val="000000"/>
                </a:solidFill>
                <a:latin typeface="+mj-lt"/>
                <a:ea typeface="Arial"/>
              </a:rPr>
              <a:t>Ask for feedback</a:t>
            </a:r>
          </a:p>
          <a:p>
            <a:pPr lvl="1" eaLnBrk="1" hangingPunct="1">
              <a:lnSpc>
                <a:spcPct val="90000"/>
              </a:lnSpc>
            </a:pPr>
            <a:endParaRPr lang="en-US" sz="4000" dirty="0">
              <a:latin typeface="+mj-lt"/>
              <a:ea typeface="Arial"/>
            </a:endParaRPr>
          </a:p>
        </p:txBody>
      </p:sp>
      <p:pic>
        <p:nvPicPr>
          <p:cNvPr id="29700" name="Picture 5" descr="Happy Meats postcard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724400"/>
            <a:ext cx="1381125"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7" descr="Happy Meats postcard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724400"/>
            <a:ext cx="1381125"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333877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600200"/>
            <a:ext cx="8229600" cy="3810000"/>
          </a:xfrm>
          <a:noFill/>
        </p:spPr>
        <p:txBody>
          <a:bodyPr>
            <a:normAutofit fontScale="92500" lnSpcReduction="20000"/>
          </a:bodyPr>
          <a:lstStyle/>
          <a:p>
            <a:pPr eaLnBrk="1" hangingPunct="1">
              <a:lnSpc>
                <a:spcPct val="90000"/>
              </a:lnSpc>
            </a:pPr>
            <a:r>
              <a:rPr lang="en-US" sz="3600" b="1" dirty="0" smtClean="0">
                <a:solidFill>
                  <a:srgbClr val="000000"/>
                </a:solidFill>
                <a:latin typeface="+mj-lt"/>
              </a:rPr>
              <a:t>E</a:t>
            </a:r>
            <a:r>
              <a:rPr lang="en-US" sz="3600" b="1" dirty="0">
                <a:solidFill>
                  <a:srgbClr val="000000"/>
                </a:solidFill>
                <a:latin typeface="+mj-lt"/>
              </a:rPr>
              <a:t>-mail</a:t>
            </a:r>
          </a:p>
          <a:p>
            <a:pPr lvl="1">
              <a:lnSpc>
                <a:spcPct val="90000"/>
              </a:lnSpc>
              <a:buFont typeface="Arial"/>
              <a:buChar char="•"/>
            </a:pPr>
            <a:r>
              <a:rPr lang="en-US" sz="4000" dirty="0">
                <a:solidFill>
                  <a:srgbClr val="000000"/>
                </a:solidFill>
                <a:latin typeface="+mj-lt"/>
                <a:ea typeface="Arial"/>
              </a:rPr>
              <a:t>Keep your message simple</a:t>
            </a:r>
          </a:p>
          <a:p>
            <a:pPr lvl="1">
              <a:lnSpc>
                <a:spcPct val="90000"/>
              </a:lnSpc>
              <a:buFont typeface="Arial"/>
              <a:buChar char="•"/>
            </a:pPr>
            <a:r>
              <a:rPr lang="en-US" sz="4000" dirty="0">
                <a:solidFill>
                  <a:srgbClr val="000000"/>
                </a:solidFill>
                <a:latin typeface="+mj-lt"/>
                <a:ea typeface="Arial"/>
              </a:rPr>
              <a:t>Make an offer: </a:t>
            </a:r>
          </a:p>
          <a:p>
            <a:pPr lvl="2" eaLnBrk="1" hangingPunct="1">
              <a:lnSpc>
                <a:spcPct val="90000"/>
              </a:lnSpc>
            </a:pPr>
            <a:r>
              <a:rPr lang="en-US" sz="3600" dirty="0" err="1">
                <a:solidFill>
                  <a:srgbClr val="000000"/>
                </a:solidFill>
                <a:latin typeface="+mj-lt"/>
                <a:ea typeface="Arial"/>
              </a:rPr>
              <a:t>ie</a:t>
            </a:r>
            <a:r>
              <a:rPr lang="en-US" sz="3600" dirty="0">
                <a:solidFill>
                  <a:srgbClr val="000000"/>
                </a:solidFill>
                <a:latin typeface="+mj-lt"/>
                <a:ea typeface="Arial"/>
              </a:rPr>
              <a:t>. 10% discount with card</a:t>
            </a:r>
          </a:p>
          <a:p>
            <a:pPr lvl="2" eaLnBrk="1" hangingPunct="1">
              <a:lnSpc>
                <a:spcPct val="90000"/>
              </a:lnSpc>
            </a:pPr>
            <a:r>
              <a:rPr lang="en-US" sz="3600" dirty="0">
                <a:solidFill>
                  <a:srgbClr val="000000"/>
                </a:solidFill>
                <a:latin typeface="+mj-lt"/>
                <a:ea typeface="Arial"/>
              </a:rPr>
              <a:t>Make offer valid on particularly abundant items</a:t>
            </a:r>
          </a:p>
          <a:p>
            <a:pPr lvl="2" eaLnBrk="1" hangingPunct="1">
              <a:lnSpc>
                <a:spcPct val="90000"/>
              </a:lnSpc>
            </a:pPr>
            <a:r>
              <a:rPr lang="en-US" sz="3600" dirty="0">
                <a:solidFill>
                  <a:srgbClr val="000000"/>
                </a:solidFill>
                <a:latin typeface="+mj-lt"/>
                <a:ea typeface="Arial"/>
              </a:rPr>
              <a:t>Free samples</a:t>
            </a:r>
          </a:p>
          <a:p>
            <a:pPr lvl="2" eaLnBrk="1" hangingPunct="1">
              <a:lnSpc>
                <a:spcPct val="90000"/>
              </a:lnSpc>
            </a:pPr>
            <a:r>
              <a:rPr lang="en-US" sz="3600" dirty="0">
                <a:solidFill>
                  <a:srgbClr val="000000"/>
                </a:solidFill>
                <a:latin typeface="+mj-lt"/>
                <a:ea typeface="Arial"/>
              </a:rPr>
              <a:t>Send during a </a:t>
            </a:r>
            <a:r>
              <a:rPr lang="ja-JP" altLang="en-US" sz="3600" dirty="0">
                <a:solidFill>
                  <a:srgbClr val="000000"/>
                </a:solidFill>
                <a:latin typeface="+mj-lt"/>
                <a:ea typeface="Arial"/>
              </a:rPr>
              <a:t>“</a:t>
            </a:r>
            <a:r>
              <a:rPr lang="en-US" sz="3600" dirty="0">
                <a:solidFill>
                  <a:srgbClr val="000000"/>
                </a:solidFill>
                <a:latin typeface="+mj-lt"/>
                <a:ea typeface="Arial"/>
              </a:rPr>
              <a:t>slow</a:t>
            </a:r>
            <a:r>
              <a:rPr lang="ja-JP" altLang="en-US" sz="3600" dirty="0">
                <a:solidFill>
                  <a:srgbClr val="000000"/>
                </a:solidFill>
                <a:latin typeface="+mj-lt"/>
                <a:ea typeface="Arial"/>
              </a:rPr>
              <a:t>”</a:t>
            </a:r>
            <a:r>
              <a:rPr lang="en-US" sz="3600" dirty="0">
                <a:solidFill>
                  <a:srgbClr val="000000"/>
                </a:solidFill>
                <a:latin typeface="+mj-lt"/>
                <a:ea typeface="Arial"/>
              </a:rPr>
              <a:t> period</a:t>
            </a:r>
          </a:p>
          <a:p>
            <a:pPr lvl="1" eaLnBrk="1" hangingPunct="1">
              <a:lnSpc>
                <a:spcPct val="90000"/>
              </a:lnSpc>
            </a:pPr>
            <a:endParaRPr lang="en-US" sz="4000" dirty="0">
              <a:solidFill>
                <a:srgbClr val="000000"/>
              </a:solidFill>
              <a:latin typeface="+mj-lt"/>
              <a:ea typeface="Arial"/>
            </a:endParaRPr>
          </a:p>
        </p:txBody>
      </p:sp>
    </p:spTree>
    <p:extLst>
      <p:ext uri="{BB962C8B-B14F-4D97-AF65-F5344CB8AC3E}">
        <p14:creationId xmlns:p14="http://schemas.microsoft.com/office/powerpoint/2010/main" val="172416956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304800" y="2438400"/>
            <a:ext cx="8686800" cy="4419600"/>
          </a:xfrm>
        </p:spPr>
        <p:txBody>
          <a:bodyPr>
            <a:normAutofit/>
          </a:bodyPr>
          <a:lstStyle/>
          <a:p>
            <a:pPr marL="571500" indent="-514350">
              <a:lnSpc>
                <a:spcPct val="90000"/>
              </a:lnSpc>
              <a:buSzPct val="115000"/>
              <a:buFont typeface="+mj-lt"/>
              <a:buAutoNum type="arabicPeriod"/>
            </a:pPr>
            <a:r>
              <a:rPr lang="en-US" sz="3000" dirty="0" smtClean="0">
                <a:solidFill>
                  <a:srgbClr val="000000"/>
                </a:solidFill>
                <a:latin typeface="Arial" charset="0"/>
                <a:cs typeface="Arial" charset="0"/>
              </a:rPr>
              <a:t>Sell </a:t>
            </a:r>
            <a:r>
              <a:rPr lang="en-US" sz="3000" dirty="0">
                <a:solidFill>
                  <a:srgbClr val="000000"/>
                </a:solidFill>
                <a:latin typeface="Arial" charset="0"/>
                <a:cs typeface="Arial" charset="0"/>
              </a:rPr>
              <a:t>products that customers want!</a:t>
            </a:r>
          </a:p>
          <a:p>
            <a:pPr marL="571500" indent="-514350">
              <a:lnSpc>
                <a:spcPct val="90000"/>
              </a:lnSpc>
              <a:buSzPct val="115000"/>
              <a:buFont typeface="+mj-lt"/>
              <a:buAutoNum type="arabicPeriod"/>
            </a:pPr>
            <a:r>
              <a:rPr lang="en-US" sz="3000" dirty="0" smtClean="0">
                <a:solidFill>
                  <a:srgbClr val="000000"/>
                </a:solidFill>
                <a:latin typeface="Arial" charset="0"/>
                <a:cs typeface="Arial" charset="0"/>
              </a:rPr>
              <a:t>Learn </a:t>
            </a:r>
            <a:r>
              <a:rPr lang="en-US" sz="3000" dirty="0">
                <a:solidFill>
                  <a:srgbClr val="000000"/>
                </a:solidFill>
                <a:latin typeface="Arial" charset="0"/>
                <a:cs typeface="Arial" charset="0"/>
              </a:rPr>
              <a:t>as much as you can about your market</a:t>
            </a:r>
          </a:p>
          <a:p>
            <a:pPr marL="571500" indent="-514350">
              <a:lnSpc>
                <a:spcPct val="90000"/>
              </a:lnSpc>
              <a:buSzPct val="115000"/>
              <a:buFont typeface="+mj-lt"/>
              <a:buAutoNum type="arabicPeriod"/>
            </a:pPr>
            <a:r>
              <a:rPr lang="en-US" sz="3000" dirty="0" smtClean="0">
                <a:solidFill>
                  <a:srgbClr val="000000"/>
                </a:solidFill>
                <a:latin typeface="Arial" charset="0"/>
                <a:cs typeface="Arial" charset="0"/>
              </a:rPr>
              <a:t>Set </a:t>
            </a:r>
            <a:r>
              <a:rPr lang="en-US" sz="3000" dirty="0">
                <a:solidFill>
                  <a:srgbClr val="000000"/>
                </a:solidFill>
                <a:latin typeface="Arial" charset="0"/>
                <a:cs typeface="Arial" charset="0"/>
              </a:rPr>
              <a:t>aside time/money to research your market</a:t>
            </a:r>
          </a:p>
          <a:p>
            <a:pPr marL="571500" indent="-514350">
              <a:lnSpc>
                <a:spcPct val="90000"/>
              </a:lnSpc>
              <a:buSzPct val="115000"/>
              <a:buFont typeface="+mj-lt"/>
              <a:buAutoNum type="arabicPeriod"/>
            </a:pPr>
            <a:r>
              <a:rPr lang="en-US" sz="3000" dirty="0" smtClean="0">
                <a:solidFill>
                  <a:srgbClr val="000000"/>
                </a:solidFill>
                <a:latin typeface="Arial" charset="0"/>
                <a:cs typeface="Arial" charset="0"/>
              </a:rPr>
              <a:t>Develop </a:t>
            </a:r>
            <a:r>
              <a:rPr lang="en-US" sz="3000" dirty="0">
                <a:solidFill>
                  <a:srgbClr val="000000"/>
                </a:solidFill>
                <a:latin typeface="Arial" charset="0"/>
                <a:cs typeface="Arial" charset="0"/>
              </a:rPr>
              <a:t>a list of key questions to ask</a:t>
            </a:r>
          </a:p>
          <a:p>
            <a:pPr marL="571500" indent="-514350">
              <a:lnSpc>
                <a:spcPct val="90000"/>
              </a:lnSpc>
              <a:buSzPct val="115000"/>
              <a:buFont typeface="+mj-lt"/>
              <a:buAutoNum type="arabicPeriod"/>
            </a:pPr>
            <a:r>
              <a:rPr lang="en-US" sz="3000" dirty="0" smtClean="0">
                <a:solidFill>
                  <a:srgbClr val="000000"/>
                </a:solidFill>
                <a:latin typeface="Arial" charset="0"/>
                <a:cs typeface="Arial" charset="0"/>
              </a:rPr>
              <a:t>Decide </a:t>
            </a:r>
            <a:r>
              <a:rPr lang="en-US" sz="3000" dirty="0">
                <a:solidFill>
                  <a:srgbClr val="000000"/>
                </a:solidFill>
                <a:latin typeface="Arial" charset="0"/>
                <a:cs typeface="Arial" charset="0"/>
              </a:rPr>
              <a:t>what type of information you </a:t>
            </a:r>
            <a:r>
              <a:rPr lang="en-US" sz="3000" dirty="0" smtClean="0">
                <a:solidFill>
                  <a:srgbClr val="000000"/>
                </a:solidFill>
                <a:latin typeface="Arial" charset="0"/>
                <a:cs typeface="Arial" charset="0"/>
              </a:rPr>
              <a:t>need</a:t>
            </a:r>
            <a:endParaRPr lang="en-US" sz="3000" dirty="0">
              <a:solidFill>
                <a:srgbClr val="000000"/>
              </a:solidFill>
              <a:latin typeface="Arial" charset="0"/>
              <a:cs typeface="Arial" charset="0"/>
            </a:endParaRPr>
          </a:p>
          <a:p>
            <a:pPr marL="571500" indent="-514350">
              <a:lnSpc>
                <a:spcPct val="90000"/>
              </a:lnSpc>
              <a:buSzPct val="115000"/>
              <a:buFont typeface="+mj-lt"/>
              <a:buAutoNum type="arabicPeriod"/>
            </a:pPr>
            <a:r>
              <a:rPr lang="en-US" sz="3000" dirty="0" smtClean="0">
                <a:solidFill>
                  <a:srgbClr val="000000"/>
                </a:solidFill>
                <a:latin typeface="Arial" charset="0"/>
                <a:cs typeface="Arial" charset="0"/>
              </a:rPr>
              <a:t>Document your </a:t>
            </a:r>
            <a:r>
              <a:rPr lang="en-US" sz="3000" dirty="0">
                <a:solidFill>
                  <a:srgbClr val="000000"/>
                </a:solidFill>
                <a:latin typeface="Arial" charset="0"/>
                <a:cs typeface="Arial" charset="0"/>
              </a:rPr>
              <a:t>results</a:t>
            </a:r>
          </a:p>
          <a:p>
            <a:pPr marL="457200" lvl="1" indent="0" eaLnBrk="1" hangingPunct="1">
              <a:lnSpc>
                <a:spcPct val="90000"/>
              </a:lnSpc>
              <a:buClr>
                <a:srgbClr val="C1031A"/>
              </a:buClr>
              <a:buSzPct val="115000"/>
              <a:buNone/>
            </a:pPr>
            <a:endParaRPr lang="en-US" sz="2400" dirty="0">
              <a:solidFill>
                <a:srgbClr val="000000"/>
              </a:solidFill>
              <a:latin typeface="Arial" charset="0"/>
              <a:cs typeface="Arial" charset="0"/>
            </a:endParaRPr>
          </a:p>
          <a:p>
            <a:pPr lvl="1" eaLnBrk="1" hangingPunct="1">
              <a:lnSpc>
                <a:spcPct val="90000"/>
              </a:lnSpc>
              <a:buClr>
                <a:srgbClr val="C1031A"/>
              </a:buClr>
              <a:buSzPct val="115000"/>
              <a:buFont typeface="Wingdings" charset="0"/>
              <a:buChar char="Ø"/>
            </a:pPr>
            <a:endParaRPr lang="en-US" sz="2400" b="1" dirty="0">
              <a:solidFill>
                <a:srgbClr val="000000"/>
              </a:solidFill>
              <a:latin typeface="Arial" charset="0"/>
              <a:cs typeface="Arial" charset="0"/>
            </a:endParaRPr>
          </a:p>
          <a:p>
            <a:pPr lvl="1" eaLnBrk="1" hangingPunct="1">
              <a:lnSpc>
                <a:spcPct val="90000"/>
              </a:lnSpc>
              <a:buClr>
                <a:srgbClr val="C1031A"/>
              </a:buClr>
              <a:buSzPct val="115000"/>
              <a:buFont typeface="Wingdings" charset="0"/>
              <a:buChar char="Ø"/>
            </a:pPr>
            <a:endParaRPr lang="en-US" sz="2400" dirty="0">
              <a:solidFill>
                <a:srgbClr val="000000"/>
              </a:solidFill>
              <a:latin typeface="Arial" charset="0"/>
              <a:cs typeface="Arial" charset="0"/>
            </a:endParaRPr>
          </a:p>
        </p:txBody>
      </p:sp>
      <p:sp>
        <p:nvSpPr>
          <p:cNvPr id="6"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411200440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400" y="1828800"/>
            <a:ext cx="9144000" cy="990600"/>
          </a:xfrm>
        </p:spPr>
        <p:txBody>
          <a:bodyPr/>
          <a:lstStyle/>
          <a:p>
            <a:pPr algn="ctr"/>
            <a:r>
              <a:rPr lang="en-US" sz="4400" b="1" dirty="0" smtClean="0">
                <a:solidFill>
                  <a:schemeClr val="tx1"/>
                </a:solidFill>
              </a:rPr>
              <a:t>What are you doing </a:t>
            </a:r>
            <a:br>
              <a:rPr lang="en-US" sz="4400" b="1" dirty="0" smtClean="0">
                <a:solidFill>
                  <a:schemeClr val="tx1"/>
                </a:solidFill>
              </a:rPr>
            </a:br>
            <a:r>
              <a:rPr lang="en-US" sz="4400" b="1" dirty="0" smtClean="0">
                <a:solidFill>
                  <a:schemeClr val="tx1"/>
                </a:solidFill>
              </a:rPr>
              <a:t>on your farm?</a:t>
            </a:r>
            <a:endParaRPr lang="en-US" sz="44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495800"/>
            <a:ext cx="8077200" cy="2209800"/>
          </a:xfrm>
          <a:prstGeom prst="rect">
            <a:avLst/>
          </a:prstGeom>
          <a:noFill/>
        </p:spPr>
        <p:txBody>
          <a:bodyPr wrap="square" lIns="0" tIns="0" rIns="0" bIns="0" rtlCol="0">
            <a:noAutofit/>
          </a:bodyPr>
          <a:lstStyle/>
          <a:p>
            <a:pPr algn="ctr"/>
            <a:endParaRPr lang="en-US" sz="1400" b="1" dirty="0" smtClean="0">
              <a:solidFill>
                <a:srgbClr val="071A34"/>
              </a:solidFill>
              <a:latin typeface="Arial"/>
              <a:cs typeface="Arial"/>
            </a:endParaRPr>
          </a:p>
          <a:p>
            <a:pPr algn="ctr"/>
            <a:r>
              <a:rPr lang="en-US" sz="1400" b="1" dirty="0" smtClean="0">
                <a:solidFill>
                  <a:srgbClr val="071A34"/>
                </a:solidFill>
                <a:latin typeface="Arial"/>
                <a:cs typeface="Arial"/>
              </a:rPr>
              <a:t>Tori Lee Jackson</a:t>
            </a:r>
          </a:p>
          <a:p>
            <a:pPr algn="ctr"/>
            <a:r>
              <a:rPr lang="en-US" sz="1400" b="1" dirty="0" smtClean="0">
                <a:solidFill>
                  <a:srgbClr val="071A34"/>
                </a:solidFill>
                <a:latin typeface="Arial"/>
                <a:cs typeface="Arial"/>
              </a:rPr>
              <a:t>University of Maine Cooperative Extension</a:t>
            </a:r>
          </a:p>
          <a:p>
            <a:pPr algn="ctr">
              <a:spcAft>
                <a:spcPts val="600"/>
              </a:spcAft>
            </a:pPr>
            <a:r>
              <a:rPr lang="en-US" sz="1400" b="1" dirty="0" smtClean="0">
                <a:solidFill>
                  <a:srgbClr val="071A34"/>
                </a:solidFill>
                <a:latin typeface="Arial"/>
                <a:cs typeface="Arial"/>
              </a:rPr>
              <a:t>Androscoggin and Sagadahoc Counties</a:t>
            </a:r>
          </a:p>
          <a:p>
            <a:pPr algn="ctr"/>
            <a:r>
              <a:rPr lang="en-US" sz="1400" dirty="0" smtClean="0">
                <a:solidFill>
                  <a:srgbClr val="071A34"/>
                </a:solidFill>
                <a:latin typeface="Arial"/>
                <a:cs typeface="Arial"/>
              </a:rPr>
              <a:t>24 Main Street</a:t>
            </a:r>
          </a:p>
          <a:p>
            <a:pPr algn="ctr"/>
            <a:r>
              <a:rPr lang="en-US" sz="1400" dirty="0" smtClean="0">
                <a:solidFill>
                  <a:srgbClr val="071A34"/>
                </a:solidFill>
                <a:latin typeface="Arial"/>
                <a:cs typeface="Arial"/>
              </a:rPr>
              <a:t>Lisbon Falls, ME 04252</a:t>
            </a:r>
          </a:p>
          <a:p>
            <a:pPr algn="ctr"/>
            <a:r>
              <a:rPr lang="en-US" sz="1400" dirty="0" smtClean="0">
                <a:solidFill>
                  <a:srgbClr val="071A34"/>
                </a:solidFill>
                <a:latin typeface="Arial"/>
                <a:cs typeface="Arial"/>
              </a:rPr>
              <a:t>207.353.5550 • </a:t>
            </a:r>
            <a:r>
              <a:rPr lang="en-US" sz="1400" dirty="0" err="1" smtClean="0">
                <a:solidFill>
                  <a:srgbClr val="071A34"/>
                </a:solidFill>
                <a:latin typeface="Arial"/>
                <a:cs typeface="Arial"/>
              </a:rPr>
              <a:t>tori.jackson@maine.edu</a:t>
            </a:r>
            <a:endParaRPr lang="en-US" sz="1400" dirty="0" smtClean="0">
              <a:solidFill>
                <a:srgbClr val="071A34"/>
              </a:solidFill>
              <a:latin typeface="Arial"/>
              <a:cs typeface="Arial"/>
            </a:endParaRPr>
          </a:p>
          <a:p>
            <a:pPr algn="ctr">
              <a:spcAft>
                <a:spcPts val="600"/>
              </a:spcAft>
            </a:pPr>
            <a:r>
              <a:rPr lang="en-US" sz="1400" dirty="0" err="1" smtClean="0">
                <a:solidFill>
                  <a:srgbClr val="071A34"/>
                </a:solidFill>
                <a:latin typeface="Arial"/>
                <a:cs typeface="Arial"/>
              </a:rPr>
              <a:t>extension.maine.edu</a:t>
            </a:r>
            <a:endParaRPr lang="en-US" sz="1400" dirty="0" smtClean="0">
              <a:solidFill>
                <a:srgbClr val="071A34"/>
              </a:solidFill>
              <a:latin typeface="Arial"/>
              <a:cs typeface="Arial"/>
            </a:endParaRPr>
          </a:p>
          <a:p>
            <a:pPr algn="ctr"/>
            <a:r>
              <a:rPr lang="en-US" sz="1200" dirty="0" smtClean="0">
                <a:solidFill>
                  <a:srgbClr val="071A34"/>
                </a:solidFill>
                <a:latin typeface="Arial"/>
                <a:cs typeface="Arial"/>
              </a:rPr>
              <a:t>The University of Maine is an equal opportunity/affirmative action institution.</a:t>
            </a:r>
          </a:p>
          <a:p>
            <a:pPr algn="ctr"/>
            <a:endParaRPr lang="en-US" dirty="0">
              <a:solidFill>
                <a:srgbClr val="071A34"/>
              </a:solidFill>
              <a:latin typeface="Arial"/>
              <a:cs typeface="Arial"/>
            </a:endParaRPr>
          </a:p>
        </p:txBody>
      </p:sp>
      <p:sp>
        <p:nvSpPr>
          <p:cNvPr id="2" name="TextBox 1"/>
          <p:cNvSpPr txBox="1"/>
          <p:nvPr/>
        </p:nvSpPr>
        <p:spPr>
          <a:xfrm>
            <a:off x="228600" y="2286000"/>
            <a:ext cx="8763000" cy="923330"/>
          </a:xfrm>
          <a:prstGeom prst="rect">
            <a:avLst/>
          </a:prstGeom>
          <a:noFill/>
        </p:spPr>
        <p:txBody>
          <a:bodyPr wrap="square" rtlCol="0">
            <a:spAutoFit/>
          </a:bodyPr>
          <a:lstStyle/>
          <a:p>
            <a:pPr algn="ctr"/>
            <a:r>
              <a:rPr lang="en-US" dirty="0" smtClean="0"/>
              <a:t>Special thanks to Lucie </a:t>
            </a:r>
            <a:r>
              <a:rPr lang="en-US" dirty="0" err="1" smtClean="0"/>
              <a:t>Admunson</a:t>
            </a:r>
            <a:r>
              <a:rPr lang="en-US" dirty="0" smtClean="0"/>
              <a:t> from Locally Laid Egg Company &amp; </a:t>
            </a:r>
          </a:p>
          <a:p>
            <a:pPr algn="ctr"/>
            <a:r>
              <a:rPr lang="en-US" dirty="0" smtClean="0"/>
              <a:t>Professor James McConnon, UMaine Extension </a:t>
            </a:r>
          </a:p>
          <a:p>
            <a:pPr algn="ctr"/>
            <a:r>
              <a:rPr lang="en-US" dirty="0" smtClean="0"/>
              <a:t>for their contributions to this presentation.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457200" y="2438400"/>
            <a:ext cx="8229600" cy="4419600"/>
          </a:xfrm>
        </p:spPr>
        <p:txBody>
          <a:bodyPr>
            <a:normAutofit fontScale="92500" lnSpcReduction="10000"/>
          </a:bodyPr>
          <a:lstStyle/>
          <a:p>
            <a:pPr marL="514350" indent="-514350" eaLnBrk="1" hangingPunct="1">
              <a:lnSpc>
                <a:spcPct val="90000"/>
              </a:lnSpc>
              <a:buSzTx/>
              <a:buFont typeface="+mj-lt"/>
              <a:buAutoNum type="arabicPeriod"/>
            </a:pPr>
            <a:r>
              <a:rPr lang="en-US" dirty="0">
                <a:solidFill>
                  <a:srgbClr val="000000"/>
                </a:solidFill>
                <a:latin typeface="Arial" charset="0"/>
                <a:ea typeface="Arial"/>
              </a:rPr>
              <a:t>Identify the customers you are trying to attract</a:t>
            </a:r>
          </a:p>
          <a:p>
            <a:pPr marL="514350" indent="-514350" eaLnBrk="1" hangingPunct="1">
              <a:lnSpc>
                <a:spcPct val="90000"/>
              </a:lnSpc>
              <a:buSzTx/>
              <a:buFont typeface="+mj-lt"/>
              <a:buAutoNum type="arabicPeriod"/>
            </a:pPr>
            <a:endParaRPr lang="en-US" dirty="0">
              <a:solidFill>
                <a:srgbClr val="000000"/>
              </a:solidFill>
              <a:latin typeface="Arial" charset="0"/>
              <a:ea typeface="Arial"/>
            </a:endParaRPr>
          </a:p>
          <a:p>
            <a:pPr marL="514350" indent="-514350" eaLnBrk="1" hangingPunct="1">
              <a:lnSpc>
                <a:spcPct val="90000"/>
              </a:lnSpc>
              <a:buSzTx/>
              <a:buFont typeface="+mj-lt"/>
              <a:buAutoNum type="arabicPeriod"/>
            </a:pPr>
            <a:r>
              <a:rPr lang="en-US" dirty="0">
                <a:solidFill>
                  <a:srgbClr val="000000"/>
                </a:solidFill>
                <a:latin typeface="Arial" charset="0"/>
                <a:ea typeface="Arial"/>
              </a:rPr>
              <a:t>Develop a customer profile:</a:t>
            </a:r>
          </a:p>
          <a:p>
            <a:pPr marL="514350" indent="-514350" eaLnBrk="1" hangingPunct="1">
              <a:lnSpc>
                <a:spcPct val="90000"/>
              </a:lnSpc>
              <a:buSzTx/>
              <a:buFont typeface="+mj-lt"/>
              <a:buAutoNum type="arabicPeriod"/>
            </a:pPr>
            <a:endParaRPr lang="en-US" dirty="0">
              <a:solidFill>
                <a:srgbClr val="000000"/>
              </a:solidFill>
              <a:latin typeface="Arial" charset="0"/>
              <a:ea typeface="Arial"/>
            </a:endParaRPr>
          </a:p>
          <a:p>
            <a:pPr lvl="3">
              <a:lnSpc>
                <a:spcPct val="90000"/>
              </a:lnSpc>
              <a:buSzPct val="115000"/>
            </a:pPr>
            <a:r>
              <a:rPr lang="en-US" sz="2800" dirty="0">
                <a:solidFill>
                  <a:srgbClr val="000000"/>
                </a:solidFill>
                <a:latin typeface="Arial" charset="0"/>
                <a:cs typeface="Arial" charset="0"/>
              </a:rPr>
              <a:t>Demographics</a:t>
            </a:r>
          </a:p>
          <a:p>
            <a:pPr lvl="3">
              <a:lnSpc>
                <a:spcPct val="90000"/>
              </a:lnSpc>
              <a:buSzPct val="115000"/>
            </a:pPr>
            <a:r>
              <a:rPr lang="en-US" sz="2800" dirty="0">
                <a:solidFill>
                  <a:srgbClr val="000000"/>
                </a:solidFill>
                <a:latin typeface="Arial" charset="0"/>
                <a:cs typeface="Arial" charset="0"/>
              </a:rPr>
              <a:t>Lifestyle patterns</a:t>
            </a:r>
          </a:p>
          <a:p>
            <a:pPr lvl="3">
              <a:lnSpc>
                <a:spcPct val="90000"/>
              </a:lnSpc>
              <a:buSzPct val="115000"/>
            </a:pPr>
            <a:r>
              <a:rPr lang="en-US" sz="2800" dirty="0">
                <a:solidFill>
                  <a:srgbClr val="000000"/>
                </a:solidFill>
                <a:latin typeface="Arial" charset="0"/>
                <a:cs typeface="Arial" charset="0"/>
              </a:rPr>
              <a:t>Expectations</a:t>
            </a:r>
          </a:p>
          <a:p>
            <a:pPr marL="1885950" lvl="3" indent="-514350" eaLnBrk="1" hangingPunct="1">
              <a:lnSpc>
                <a:spcPct val="90000"/>
              </a:lnSpc>
              <a:buSzPct val="115000"/>
              <a:buFont typeface="+mj-lt"/>
              <a:buAutoNum type="arabicPeriod"/>
            </a:pPr>
            <a:endParaRPr lang="en-US" sz="2800" dirty="0">
              <a:solidFill>
                <a:srgbClr val="000000"/>
              </a:solidFill>
              <a:latin typeface="Arial" charset="0"/>
              <a:cs typeface="Arial" charset="0"/>
            </a:endParaRPr>
          </a:p>
          <a:p>
            <a:pPr marL="514350" indent="-514350" eaLnBrk="1" hangingPunct="1">
              <a:lnSpc>
                <a:spcPct val="90000"/>
              </a:lnSpc>
              <a:buSzTx/>
              <a:buFont typeface="+mj-lt"/>
              <a:buAutoNum type="arabicPeriod"/>
            </a:pPr>
            <a:r>
              <a:rPr lang="en-US" dirty="0">
                <a:solidFill>
                  <a:srgbClr val="000000"/>
                </a:solidFill>
                <a:latin typeface="Arial" charset="0"/>
                <a:ea typeface="Arial"/>
              </a:rPr>
              <a:t>Focus your marketing efforts on this target market</a:t>
            </a:r>
          </a:p>
          <a:p>
            <a:pPr marL="514350" indent="-514350" eaLnBrk="1" hangingPunct="1">
              <a:lnSpc>
                <a:spcPct val="90000"/>
              </a:lnSpc>
              <a:buSzTx/>
              <a:buFont typeface="+mj-lt"/>
              <a:buAutoNum type="arabicPeriod"/>
            </a:pPr>
            <a:endParaRPr lang="en-US" dirty="0">
              <a:solidFill>
                <a:srgbClr val="000000"/>
              </a:solidFill>
              <a:latin typeface="Arial" charset="0"/>
              <a:ea typeface="Arial"/>
            </a:endParaRPr>
          </a:p>
          <a:p>
            <a:pPr marL="514350" indent="-514350" eaLnBrk="1" hangingPunct="1">
              <a:lnSpc>
                <a:spcPct val="90000"/>
              </a:lnSpc>
              <a:buSzTx/>
              <a:buFont typeface="+mj-lt"/>
              <a:buAutoNum type="arabicPeriod"/>
            </a:pPr>
            <a:r>
              <a:rPr lang="en-US" dirty="0">
                <a:solidFill>
                  <a:srgbClr val="000000"/>
                </a:solidFill>
                <a:latin typeface="Arial" charset="0"/>
                <a:ea typeface="Arial"/>
              </a:rPr>
              <a:t>Sell products that customers want!!!</a:t>
            </a:r>
          </a:p>
          <a:p>
            <a:pPr eaLnBrk="1" hangingPunct="1">
              <a:lnSpc>
                <a:spcPct val="90000"/>
              </a:lnSpc>
              <a:buSzTx/>
              <a:buFont typeface="Wingdings" charset="0"/>
              <a:buChar char="Ø"/>
            </a:pPr>
            <a:endParaRPr lang="en-US" sz="2400" dirty="0">
              <a:solidFill>
                <a:srgbClr val="000000"/>
              </a:solidFill>
              <a:latin typeface="Arial" charset="0"/>
              <a:ea typeface="Arial"/>
            </a:endParaRPr>
          </a:p>
        </p:txBody>
      </p:sp>
      <p:sp>
        <p:nvSpPr>
          <p:cNvPr id="6"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202585065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381000" y="1981200"/>
            <a:ext cx="8229600" cy="4724400"/>
          </a:xfrm>
        </p:spPr>
        <p:txBody>
          <a:bodyPr>
            <a:normAutofit/>
          </a:bodyPr>
          <a:lstStyle/>
          <a:p>
            <a:pPr marL="0" indent="0" eaLnBrk="1" hangingPunct="1">
              <a:lnSpc>
                <a:spcPct val="80000"/>
              </a:lnSpc>
              <a:buNone/>
            </a:pPr>
            <a:endParaRPr lang="en-US" dirty="0">
              <a:solidFill>
                <a:srgbClr val="000000"/>
              </a:solidFill>
              <a:latin typeface="Arial" charset="0"/>
              <a:ea typeface="Arial"/>
            </a:endParaRPr>
          </a:p>
          <a:p>
            <a:pPr marL="457200" indent="-457200" eaLnBrk="1" hangingPunct="1">
              <a:lnSpc>
                <a:spcPct val="85000"/>
              </a:lnSpc>
              <a:buSzPct val="115000"/>
              <a:buFont typeface="+mj-lt"/>
              <a:buAutoNum type="arabicPeriod"/>
            </a:pPr>
            <a:r>
              <a:rPr lang="en-US" dirty="0">
                <a:solidFill>
                  <a:srgbClr val="000000"/>
                </a:solidFill>
                <a:latin typeface="Arial" charset="0"/>
                <a:ea typeface="Arial"/>
              </a:rPr>
              <a:t>Share background information about yourself and </a:t>
            </a:r>
            <a:r>
              <a:rPr lang="en-US" dirty="0" smtClean="0">
                <a:solidFill>
                  <a:srgbClr val="000000"/>
                </a:solidFill>
                <a:latin typeface="Arial" charset="0"/>
                <a:ea typeface="Arial"/>
              </a:rPr>
              <a:t>your business</a:t>
            </a:r>
            <a:endParaRPr lang="en-US" dirty="0">
              <a:solidFill>
                <a:srgbClr val="000000"/>
              </a:solidFill>
              <a:latin typeface="Arial" charset="0"/>
              <a:ea typeface="Arial"/>
            </a:endParaRPr>
          </a:p>
          <a:p>
            <a:pPr marL="457200" indent="-457200" eaLnBrk="1" hangingPunct="1">
              <a:lnSpc>
                <a:spcPct val="85000"/>
              </a:lnSpc>
              <a:buSzPct val="115000"/>
              <a:buFont typeface="+mj-lt"/>
              <a:buAutoNum type="arabicPeriod"/>
            </a:pPr>
            <a:endParaRPr lang="en-US" dirty="0">
              <a:solidFill>
                <a:srgbClr val="000000"/>
              </a:solidFill>
              <a:latin typeface="Arial" charset="0"/>
              <a:ea typeface="Arial"/>
            </a:endParaRPr>
          </a:p>
          <a:p>
            <a:pPr marL="457200" indent="-457200" eaLnBrk="1" hangingPunct="1">
              <a:lnSpc>
                <a:spcPct val="85000"/>
              </a:lnSpc>
              <a:buSzPct val="115000"/>
              <a:buFont typeface="+mj-lt"/>
              <a:buAutoNum type="arabicPeriod"/>
            </a:pPr>
            <a:r>
              <a:rPr lang="en-US" dirty="0">
                <a:solidFill>
                  <a:srgbClr val="000000"/>
                </a:solidFill>
                <a:latin typeface="Arial" charset="0"/>
                <a:ea typeface="Arial"/>
              </a:rPr>
              <a:t>Emphasize the key </a:t>
            </a:r>
            <a:r>
              <a:rPr lang="en-US" dirty="0" smtClean="0">
                <a:solidFill>
                  <a:srgbClr val="000000"/>
                </a:solidFill>
                <a:latin typeface="Arial" charset="0"/>
                <a:ea typeface="Arial"/>
              </a:rPr>
              <a:t>(unique) features </a:t>
            </a:r>
            <a:r>
              <a:rPr lang="en-US" dirty="0">
                <a:solidFill>
                  <a:srgbClr val="000000"/>
                </a:solidFill>
                <a:latin typeface="Arial" charset="0"/>
                <a:ea typeface="Arial"/>
              </a:rPr>
              <a:t>of your products and services</a:t>
            </a:r>
          </a:p>
          <a:p>
            <a:pPr marL="457200" indent="-457200" eaLnBrk="1" hangingPunct="1">
              <a:lnSpc>
                <a:spcPct val="85000"/>
              </a:lnSpc>
              <a:buSzPct val="115000"/>
              <a:buFont typeface="+mj-lt"/>
              <a:buAutoNum type="arabicPeriod"/>
            </a:pPr>
            <a:endParaRPr lang="en-US" dirty="0">
              <a:solidFill>
                <a:srgbClr val="000000"/>
              </a:solidFill>
              <a:latin typeface="Arial" charset="0"/>
              <a:ea typeface="Arial"/>
            </a:endParaRPr>
          </a:p>
          <a:p>
            <a:pPr marL="457200" indent="-457200" eaLnBrk="1" hangingPunct="1">
              <a:lnSpc>
                <a:spcPct val="85000"/>
              </a:lnSpc>
              <a:buSzPct val="115000"/>
              <a:buFont typeface="+mj-lt"/>
              <a:buAutoNum type="arabicPeriod"/>
            </a:pPr>
            <a:r>
              <a:rPr lang="en-US" dirty="0">
                <a:solidFill>
                  <a:srgbClr val="000000"/>
                </a:solidFill>
                <a:latin typeface="Arial" charset="0"/>
                <a:ea typeface="Arial"/>
              </a:rPr>
              <a:t>Test market new products</a:t>
            </a:r>
          </a:p>
          <a:p>
            <a:pPr marL="0" indent="0" eaLnBrk="1" hangingPunct="1">
              <a:lnSpc>
                <a:spcPct val="85000"/>
              </a:lnSpc>
              <a:buSzPct val="115000"/>
              <a:buNone/>
            </a:pPr>
            <a:endParaRPr lang="en-US" dirty="0">
              <a:solidFill>
                <a:srgbClr val="000000"/>
              </a:solidFill>
              <a:latin typeface="Arial" charset="0"/>
              <a:ea typeface="Arial"/>
            </a:endParaRPr>
          </a:p>
          <a:p>
            <a:pPr marL="457200" indent="-457200" eaLnBrk="1" hangingPunct="1">
              <a:lnSpc>
                <a:spcPct val="85000"/>
              </a:lnSpc>
              <a:buSzPct val="115000"/>
              <a:buFont typeface="+mj-lt"/>
              <a:buAutoNum type="arabicPeriod"/>
            </a:pPr>
            <a:r>
              <a:rPr lang="en-US" dirty="0">
                <a:solidFill>
                  <a:srgbClr val="000000"/>
                </a:solidFill>
                <a:latin typeface="Arial" charset="0"/>
                <a:ea typeface="Arial"/>
              </a:rPr>
              <a:t>Provide samples and develop flyers, brochures &amp; displays</a:t>
            </a:r>
          </a:p>
          <a:p>
            <a:pPr marL="457200" indent="-457200" eaLnBrk="1" hangingPunct="1">
              <a:lnSpc>
                <a:spcPct val="85000"/>
              </a:lnSpc>
              <a:buSzPct val="115000"/>
              <a:buFont typeface="+mj-lt"/>
              <a:buAutoNum type="arabicPeriod"/>
            </a:pPr>
            <a:endParaRPr lang="en-US" sz="2000" b="1" dirty="0">
              <a:solidFill>
                <a:srgbClr val="000000"/>
              </a:solidFill>
              <a:latin typeface="Arial" charset="0"/>
              <a:ea typeface="Arial"/>
            </a:endParaRPr>
          </a:p>
          <a:p>
            <a:pPr eaLnBrk="1" hangingPunct="1">
              <a:lnSpc>
                <a:spcPct val="85000"/>
              </a:lnSpc>
              <a:buFont typeface="+mj-lt"/>
              <a:buAutoNum type="arabicPeriod"/>
            </a:pPr>
            <a:endParaRPr lang="en-US" sz="1400" dirty="0">
              <a:solidFill>
                <a:srgbClr val="000000"/>
              </a:solidFill>
              <a:latin typeface="Arial" charset="0"/>
              <a:ea typeface="Arial"/>
            </a:endParaRPr>
          </a:p>
        </p:txBody>
      </p:sp>
      <p:sp>
        <p:nvSpPr>
          <p:cNvPr id="7"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112440039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381000" y="2514600"/>
            <a:ext cx="8305800" cy="3962400"/>
          </a:xfrm>
        </p:spPr>
        <p:txBody>
          <a:bodyPr>
            <a:noAutofit/>
          </a:bodyPr>
          <a:lstStyle/>
          <a:p>
            <a:pPr marL="514350" indent="-514350" eaLnBrk="1" hangingPunct="1">
              <a:lnSpc>
                <a:spcPct val="85000"/>
              </a:lnSpc>
              <a:buSzPct val="115000"/>
              <a:buFont typeface="+mj-lt"/>
              <a:buAutoNum type="arabicPeriod"/>
            </a:pPr>
            <a:r>
              <a:rPr lang="en-US" dirty="0" smtClean="0">
                <a:solidFill>
                  <a:srgbClr val="000000"/>
                </a:solidFill>
                <a:latin typeface="+mj-lt"/>
                <a:ea typeface="Arial"/>
              </a:rPr>
              <a:t>Solicit </a:t>
            </a:r>
            <a:r>
              <a:rPr lang="en-US" dirty="0">
                <a:solidFill>
                  <a:srgbClr val="000000"/>
                </a:solidFill>
                <a:latin typeface="+mj-lt"/>
                <a:ea typeface="Arial"/>
              </a:rPr>
              <a:t>feedback from your customers</a:t>
            </a:r>
          </a:p>
          <a:p>
            <a:pPr marL="0" indent="0" eaLnBrk="1" hangingPunct="1">
              <a:lnSpc>
                <a:spcPct val="85000"/>
              </a:lnSpc>
              <a:buSzPct val="115000"/>
              <a:buNone/>
            </a:pPr>
            <a:endParaRPr lang="en-US" dirty="0">
              <a:solidFill>
                <a:srgbClr val="000000"/>
              </a:solidFill>
              <a:latin typeface="+mj-lt"/>
              <a:ea typeface="Arial"/>
            </a:endParaRPr>
          </a:p>
          <a:p>
            <a:pPr marL="514350" indent="-514350" eaLnBrk="1" hangingPunct="1">
              <a:lnSpc>
                <a:spcPct val="85000"/>
              </a:lnSpc>
              <a:buSzPct val="115000"/>
              <a:buFont typeface="+mj-lt"/>
              <a:buAutoNum type="arabicPeriod"/>
            </a:pPr>
            <a:r>
              <a:rPr lang="en-US" dirty="0" smtClean="0">
                <a:solidFill>
                  <a:srgbClr val="000000"/>
                </a:solidFill>
                <a:latin typeface="+mj-lt"/>
                <a:ea typeface="Arial"/>
              </a:rPr>
              <a:t>Seek </a:t>
            </a:r>
            <a:r>
              <a:rPr lang="en-US" dirty="0">
                <a:solidFill>
                  <a:srgbClr val="000000"/>
                </a:solidFill>
                <a:latin typeface="+mj-lt"/>
                <a:ea typeface="Arial"/>
              </a:rPr>
              <a:t>training for yourself and your employees</a:t>
            </a:r>
          </a:p>
          <a:p>
            <a:pPr marL="0" indent="0" eaLnBrk="1" hangingPunct="1">
              <a:lnSpc>
                <a:spcPct val="85000"/>
              </a:lnSpc>
              <a:buSzPct val="115000"/>
              <a:buNone/>
            </a:pPr>
            <a:endParaRPr lang="en-US" dirty="0">
              <a:solidFill>
                <a:srgbClr val="000000"/>
              </a:solidFill>
              <a:latin typeface="+mj-lt"/>
              <a:ea typeface="Arial"/>
            </a:endParaRPr>
          </a:p>
          <a:p>
            <a:pPr marL="514350" indent="-514350" eaLnBrk="1" hangingPunct="1">
              <a:lnSpc>
                <a:spcPct val="85000"/>
              </a:lnSpc>
              <a:buSzPct val="115000"/>
              <a:buFont typeface="+mj-lt"/>
              <a:buAutoNum type="arabicPeriod"/>
            </a:pPr>
            <a:r>
              <a:rPr lang="en-US" dirty="0" smtClean="0">
                <a:solidFill>
                  <a:srgbClr val="000000"/>
                </a:solidFill>
                <a:latin typeface="+mj-lt"/>
                <a:ea typeface="Arial"/>
              </a:rPr>
              <a:t>Develop </a:t>
            </a:r>
            <a:r>
              <a:rPr lang="en-US" dirty="0">
                <a:solidFill>
                  <a:srgbClr val="000000"/>
                </a:solidFill>
                <a:latin typeface="+mj-lt"/>
                <a:ea typeface="Arial"/>
              </a:rPr>
              <a:t>a written customer service policy</a:t>
            </a:r>
          </a:p>
          <a:p>
            <a:pPr marL="0" indent="0" eaLnBrk="1" hangingPunct="1">
              <a:lnSpc>
                <a:spcPct val="85000"/>
              </a:lnSpc>
              <a:buClr>
                <a:srgbClr val="FF0000"/>
              </a:buClr>
              <a:buSzPct val="115000"/>
              <a:buNone/>
            </a:pPr>
            <a:endParaRPr lang="en-US" dirty="0">
              <a:solidFill>
                <a:srgbClr val="000000"/>
              </a:solidFill>
              <a:latin typeface="+mj-lt"/>
              <a:ea typeface="Arial"/>
            </a:endParaRPr>
          </a:p>
        </p:txBody>
      </p:sp>
      <p:sp>
        <p:nvSpPr>
          <p:cNvPr id="6"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336185757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a:xfrm>
            <a:off x="457200" y="2667001"/>
            <a:ext cx="8305800" cy="3657600"/>
          </a:xfrm>
        </p:spPr>
        <p:txBody>
          <a:bodyPr>
            <a:normAutofit fontScale="92500"/>
          </a:bodyPr>
          <a:lstStyle/>
          <a:p>
            <a:pPr eaLnBrk="1" hangingPunct="1">
              <a:lnSpc>
                <a:spcPct val="80000"/>
              </a:lnSpc>
              <a:buClr>
                <a:srgbClr val="FF0000"/>
              </a:buClr>
              <a:buFont typeface="Wingdings" charset="0"/>
              <a:buNone/>
            </a:pPr>
            <a:r>
              <a:rPr lang="en-US" dirty="0" smtClean="0">
                <a:solidFill>
                  <a:srgbClr val="000000"/>
                </a:solidFill>
                <a:latin typeface="Arial" charset="0"/>
                <a:ea typeface="Arial"/>
              </a:rPr>
              <a:t>Develop a consistent </a:t>
            </a:r>
            <a:r>
              <a:rPr lang="en-US" u="sng" dirty="0" smtClean="0">
                <a:solidFill>
                  <a:srgbClr val="000000"/>
                </a:solidFill>
                <a:latin typeface="Arial" charset="0"/>
                <a:ea typeface="Arial"/>
              </a:rPr>
              <a:t>brand</a:t>
            </a:r>
            <a:r>
              <a:rPr lang="en-US" dirty="0" smtClean="0">
                <a:solidFill>
                  <a:srgbClr val="000000"/>
                </a:solidFill>
                <a:latin typeface="Arial" charset="0"/>
                <a:ea typeface="Arial"/>
              </a:rPr>
              <a:t>.</a:t>
            </a:r>
          </a:p>
          <a:p>
            <a:pPr eaLnBrk="1" hangingPunct="1">
              <a:lnSpc>
                <a:spcPct val="80000"/>
              </a:lnSpc>
              <a:buClr>
                <a:srgbClr val="FF0000"/>
              </a:buClr>
              <a:buFont typeface="Wingdings" charset="0"/>
              <a:buNone/>
            </a:pPr>
            <a:endParaRPr lang="en-US" dirty="0">
              <a:solidFill>
                <a:srgbClr val="000000"/>
              </a:solidFill>
              <a:latin typeface="Arial" charset="0"/>
              <a:ea typeface="Arial"/>
            </a:endParaRPr>
          </a:p>
          <a:p>
            <a:pPr eaLnBrk="1" hangingPunct="1">
              <a:lnSpc>
                <a:spcPct val="80000"/>
              </a:lnSpc>
              <a:buClr>
                <a:srgbClr val="FF0000"/>
              </a:buClr>
              <a:buFont typeface="Wingdings" charset="0"/>
              <a:buNone/>
            </a:pPr>
            <a:r>
              <a:rPr lang="en-US" dirty="0" smtClean="0">
                <a:solidFill>
                  <a:srgbClr val="000000"/>
                </a:solidFill>
                <a:latin typeface="Arial" charset="0"/>
                <a:ea typeface="Arial"/>
              </a:rPr>
              <a:t>Your </a:t>
            </a:r>
            <a:r>
              <a:rPr lang="en-US" dirty="0">
                <a:solidFill>
                  <a:srgbClr val="000000"/>
                </a:solidFill>
                <a:latin typeface="Arial" charset="0"/>
                <a:ea typeface="Arial"/>
              </a:rPr>
              <a:t>brand is what your customers know and believe</a:t>
            </a:r>
          </a:p>
          <a:p>
            <a:pPr eaLnBrk="1" hangingPunct="1">
              <a:lnSpc>
                <a:spcPct val="80000"/>
              </a:lnSpc>
              <a:buClr>
                <a:srgbClr val="FF0000"/>
              </a:buClr>
              <a:buFont typeface="Wingdings" charset="0"/>
              <a:buNone/>
            </a:pPr>
            <a:r>
              <a:rPr lang="en-US" dirty="0">
                <a:solidFill>
                  <a:srgbClr val="000000"/>
                </a:solidFill>
                <a:latin typeface="Arial" charset="0"/>
                <a:ea typeface="Arial"/>
              </a:rPr>
              <a:t>about your business and is your way of differentiating</a:t>
            </a:r>
          </a:p>
          <a:p>
            <a:pPr eaLnBrk="1" hangingPunct="1">
              <a:lnSpc>
                <a:spcPct val="80000"/>
              </a:lnSpc>
              <a:buClr>
                <a:srgbClr val="FF0000"/>
              </a:buClr>
              <a:buFont typeface="Wingdings" charset="0"/>
              <a:buNone/>
            </a:pPr>
            <a:r>
              <a:rPr lang="en-US" dirty="0">
                <a:solidFill>
                  <a:srgbClr val="000000"/>
                </a:solidFill>
                <a:latin typeface="Arial" charset="0"/>
                <a:ea typeface="Arial"/>
              </a:rPr>
              <a:t>yourself within the marketplace</a:t>
            </a:r>
          </a:p>
          <a:p>
            <a:pPr eaLnBrk="1" hangingPunct="1">
              <a:lnSpc>
                <a:spcPct val="80000"/>
              </a:lnSpc>
              <a:buClr>
                <a:srgbClr val="FF0000"/>
              </a:buClr>
              <a:buFont typeface="Wingdings" charset="0"/>
              <a:buChar char="Ø"/>
            </a:pPr>
            <a:endParaRPr lang="en-US" sz="2400" dirty="0">
              <a:solidFill>
                <a:srgbClr val="000000"/>
              </a:solidFill>
              <a:latin typeface="Arial" charset="0"/>
              <a:ea typeface="Arial"/>
            </a:endParaRPr>
          </a:p>
          <a:p>
            <a:pPr eaLnBrk="1" hangingPunct="1">
              <a:lnSpc>
                <a:spcPct val="80000"/>
              </a:lnSpc>
              <a:buClr>
                <a:srgbClr val="FF0000"/>
              </a:buClr>
              <a:buFont typeface="Wingdings" charset="0"/>
              <a:buNone/>
            </a:pPr>
            <a:endParaRPr lang="en-US" sz="2400" dirty="0">
              <a:solidFill>
                <a:srgbClr val="000000"/>
              </a:solidFill>
              <a:latin typeface="Arial" charset="0"/>
              <a:ea typeface="Arial"/>
            </a:endParaRPr>
          </a:p>
          <a:p>
            <a:pPr eaLnBrk="1" hangingPunct="1">
              <a:lnSpc>
                <a:spcPct val="80000"/>
              </a:lnSpc>
              <a:buClr>
                <a:srgbClr val="FF0000"/>
              </a:buClr>
              <a:buFont typeface="Wingdings" charset="0"/>
              <a:buChar char="Ø"/>
            </a:pPr>
            <a:endParaRPr lang="en-US" dirty="0">
              <a:solidFill>
                <a:srgbClr val="000000"/>
              </a:solidFill>
              <a:latin typeface="Arial" charset="0"/>
              <a:ea typeface="Arial"/>
            </a:endParaRPr>
          </a:p>
          <a:p>
            <a:pPr marL="0" indent="0" algn="ctr" eaLnBrk="1" hangingPunct="1">
              <a:lnSpc>
                <a:spcPct val="80000"/>
              </a:lnSpc>
              <a:buClr>
                <a:srgbClr val="FFFF00"/>
              </a:buClr>
              <a:buNone/>
            </a:pPr>
            <a:r>
              <a:rPr lang="en-US" sz="2600" b="1" dirty="0" smtClean="0">
                <a:solidFill>
                  <a:srgbClr val="000000"/>
                </a:solidFill>
                <a:latin typeface="Arial" charset="0"/>
                <a:ea typeface="Arial"/>
              </a:rPr>
              <a:t>Brand </a:t>
            </a:r>
            <a:r>
              <a:rPr lang="en-US" sz="2600" b="1" dirty="0">
                <a:solidFill>
                  <a:srgbClr val="000000"/>
                </a:solidFill>
                <a:latin typeface="Arial" charset="0"/>
                <a:ea typeface="Arial"/>
              </a:rPr>
              <a:t>= </a:t>
            </a:r>
            <a:r>
              <a:rPr lang="en-US" sz="2600" b="1" dirty="0" smtClean="0">
                <a:solidFill>
                  <a:srgbClr val="000000"/>
                </a:solidFill>
                <a:latin typeface="Arial" charset="0"/>
                <a:ea typeface="Arial"/>
              </a:rPr>
              <a:t>reputation </a:t>
            </a:r>
            <a:r>
              <a:rPr lang="en-US" sz="2600" b="1" dirty="0">
                <a:solidFill>
                  <a:srgbClr val="000000"/>
                </a:solidFill>
                <a:latin typeface="Arial" charset="0"/>
                <a:ea typeface="Arial"/>
              </a:rPr>
              <a:t>+ sum of all customer experiences</a:t>
            </a:r>
          </a:p>
          <a:p>
            <a:pPr lvl="1" eaLnBrk="1" hangingPunct="1">
              <a:lnSpc>
                <a:spcPct val="80000"/>
              </a:lnSpc>
              <a:buClr>
                <a:srgbClr val="FFFF00"/>
              </a:buClr>
              <a:buFont typeface="Wingdings" charset="0"/>
              <a:buNone/>
            </a:pPr>
            <a:endParaRPr lang="en-US" sz="3200" b="1" dirty="0">
              <a:solidFill>
                <a:srgbClr val="000000"/>
              </a:solidFill>
              <a:latin typeface="Arial" charset="0"/>
              <a:cs typeface="Arial" charset="0"/>
            </a:endParaRPr>
          </a:p>
          <a:p>
            <a:pPr eaLnBrk="1" hangingPunct="1">
              <a:lnSpc>
                <a:spcPct val="80000"/>
              </a:lnSpc>
              <a:buClr>
                <a:srgbClr val="FF0000"/>
              </a:buClr>
              <a:buFont typeface="Wingdings" charset="0"/>
              <a:buChar char="Ø"/>
            </a:pPr>
            <a:endParaRPr lang="en-US" sz="2400" b="1" dirty="0">
              <a:solidFill>
                <a:srgbClr val="000000"/>
              </a:solidFill>
              <a:latin typeface="Arial" charset="0"/>
              <a:ea typeface="Arial"/>
            </a:endParaRPr>
          </a:p>
          <a:p>
            <a:pPr eaLnBrk="1" hangingPunct="1">
              <a:lnSpc>
                <a:spcPct val="80000"/>
              </a:lnSpc>
              <a:buClr>
                <a:srgbClr val="FFFF00"/>
              </a:buClr>
              <a:buFont typeface="Wingdings" charset="0"/>
              <a:buChar char="§"/>
            </a:pPr>
            <a:endParaRPr lang="en-US" sz="2400" b="1" dirty="0">
              <a:solidFill>
                <a:srgbClr val="000000"/>
              </a:solidFill>
              <a:latin typeface="Arial" charset="0"/>
              <a:ea typeface="Arial"/>
            </a:endParaRPr>
          </a:p>
          <a:p>
            <a:pPr eaLnBrk="1" hangingPunct="1">
              <a:lnSpc>
                <a:spcPct val="80000"/>
              </a:lnSpc>
              <a:buClr>
                <a:srgbClr val="FF0000"/>
              </a:buClr>
              <a:buFont typeface="Wingdings" charset="0"/>
              <a:buChar char="Ø"/>
            </a:pPr>
            <a:endParaRPr lang="en-US" sz="1600" b="1" dirty="0">
              <a:solidFill>
                <a:srgbClr val="000000"/>
              </a:solidFill>
              <a:latin typeface="Arial" charset="0"/>
              <a:ea typeface="Arial"/>
            </a:endParaRPr>
          </a:p>
          <a:p>
            <a:pPr eaLnBrk="1" hangingPunct="1">
              <a:lnSpc>
                <a:spcPct val="80000"/>
              </a:lnSpc>
              <a:buClr>
                <a:srgbClr val="FF0000"/>
              </a:buClr>
              <a:buFont typeface="Wingdings" charset="0"/>
              <a:buChar char="Ø"/>
            </a:pPr>
            <a:endParaRPr lang="en-US" sz="1600" dirty="0">
              <a:solidFill>
                <a:srgbClr val="000000"/>
              </a:solidFill>
              <a:latin typeface="Arial" charset="0"/>
              <a:ea typeface="Arial"/>
            </a:endParaRPr>
          </a:p>
          <a:p>
            <a:pPr eaLnBrk="1" hangingPunct="1">
              <a:lnSpc>
                <a:spcPct val="80000"/>
              </a:lnSpc>
              <a:buClr>
                <a:srgbClr val="FF0000"/>
              </a:buClr>
              <a:buFont typeface="Wingdings" charset="0"/>
              <a:buChar char="Ø"/>
            </a:pPr>
            <a:endParaRPr lang="en-US" sz="1600" dirty="0">
              <a:solidFill>
                <a:srgbClr val="000000"/>
              </a:solidFill>
              <a:latin typeface="Arial" charset="0"/>
              <a:ea typeface="Arial"/>
            </a:endParaRPr>
          </a:p>
          <a:p>
            <a:pPr eaLnBrk="1" hangingPunct="1">
              <a:lnSpc>
                <a:spcPct val="80000"/>
              </a:lnSpc>
              <a:buClr>
                <a:srgbClr val="FF0000"/>
              </a:buClr>
              <a:buFont typeface="Wingdings" charset="0"/>
              <a:buChar char="Ø"/>
            </a:pPr>
            <a:endParaRPr lang="en-US" sz="1600" dirty="0">
              <a:solidFill>
                <a:srgbClr val="000000"/>
              </a:solidFill>
              <a:latin typeface="Arial" charset="0"/>
              <a:ea typeface="Arial"/>
            </a:endParaRPr>
          </a:p>
        </p:txBody>
      </p:sp>
      <p:sp>
        <p:nvSpPr>
          <p:cNvPr id="8"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116167925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1" name="Rectangle 3"/>
          <p:cNvSpPr>
            <a:spLocks noGrp="1" noChangeArrowheads="1"/>
          </p:cNvSpPr>
          <p:nvPr>
            <p:ph type="body" idx="1"/>
          </p:nvPr>
        </p:nvSpPr>
        <p:spPr>
          <a:xfrm>
            <a:off x="533400" y="2362200"/>
            <a:ext cx="8382000" cy="4343400"/>
          </a:xfrm>
        </p:spPr>
        <p:txBody>
          <a:bodyPr>
            <a:normAutofit fontScale="85000" lnSpcReduction="20000"/>
          </a:bodyPr>
          <a:lstStyle/>
          <a:p>
            <a:pPr marL="0" indent="0" eaLnBrk="1" hangingPunct="1">
              <a:buSzPct val="115000"/>
              <a:buNone/>
            </a:pPr>
            <a:r>
              <a:rPr lang="en-US" sz="3300" u="sng" dirty="0">
                <a:solidFill>
                  <a:srgbClr val="000000"/>
                </a:solidFill>
                <a:latin typeface="+mj-lt"/>
                <a:ea typeface="Arial"/>
              </a:rPr>
              <a:t>Key steps in creating a brand:</a:t>
            </a:r>
          </a:p>
          <a:p>
            <a:pPr marL="457200" indent="-457200" eaLnBrk="1" hangingPunct="1">
              <a:buFont typeface="+mj-lt"/>
              <a:buAutoNum type="arabicPeriod"/>
            </a:pPr>
            <a:endParaRPr lang="en-US" sz="2400" dirty="0">
              <a:solidFill>
                <a:srgbClr val="000000"/>
              </a:solidFill>
              <a:latin typeface="+mj-lt"/>
              <a:ea typeface="Arial"/>
            </a:endParaRPr>
          </a:p>
          <a:p>
            <a:pPr marL="914400" lvl="1" indent="-457200" eaLnBrk="1" hangingPunct="1">
              <a:buFont typeface="+mj-lt"/>
              <a:buAutoNum type="arabicPeriod"/>
            </a:pPr>
            <a:r>
              <a:rPr lang="en-US" dirty="0" smtClean="0">
                <a:solidFill>
                  <a:srgbClr val="000000"/>
                </a:solidFill>
                <a:latin typeface="+mj-lt"/>
                <a:cs typeface="Arial" charset="0"/>
              </a:rPr>
              <a:t>Find </a:t>
            </a:r>
            <a:r>
              <a:rPr lang="en-US" dirty="0">
                <a:solidFill>
                  <a:srgbClr val="000000"/>
                </a:solidFill>
                <a:latin typeface="+mj-lt"/>
                <a:cs typeface="Arial" charset="0"/>
              </a:rPr>
              <a:t>out what is unique about your business that customers want</a:t>
            </a:r>
          </a:p>
          <a:p>
            <a:pPr marL="457200" indent="-457200" eaLnBrk="1" hangingPunct="1">
              <a:buFont typeface="+mj-lt"/>
              <a:buAutoNum type="arabicPeriod"/>
            </a:pPr>
            <a:endParaRPr lang="en-US" sz="2400" dirty="0">
              <a:solidFill>
                <a:srgbClr val="000000"/>
              </a:solidFill>
              <a:latin typeface="+mj-lt"/>
              <a:ea typeface="Arial"/>
            </a:endParaRPr>
          </a:p>
          <a:p>
            <a:pPr marL="914400" lvl="1" indent="-457200" eaLnBrk="1" hangingPunct="1">
              <a:buFont typeface="+mj-lt"/>
              <a:buAutoNum type="arabicPeriod"/>
            </a:pPr>
            <a:r>
              <a:rPr lang="en-US" dirty="0">
                <a:solidFill>
                  <a:srgbClr val="000000"/>
                </a:solidFill>
                <a:latin typeface="+mj-lt"/>
                <a:cs typeface="Arial" charset="0"/>
              </a:rPr>
              <a:t>Determine what the key benefits are of doing business with you</a:t>
            </a:r>
          </a:p>
          <a:p>
            <a:pPr marL="1371600" lvl="2" indent="-457200" eaLnBrk="1" hangingPunct="1">
              <a:buFont typeface="+mj-lt"/>
              <a:buAutoNum type="arabicPeriod"/>
            </a:pPr>
            <a:endParaRPr lang="en-US" sz="2400" dirty="0">
              <a:solidFill>
                <a:srgbClr val="000000"/>
              </a:solidFill>
              <a:latin typeface="+mj-lt"/>
              <a:cs typeface="Arial" charset="0"/>
            </a:endParaRPr>
          </a:p>
          <a:p>
            <a:pPr marL="914400" lvl="1" indent="-457200" eaLnBrk="1" hangingPunct="1">
              <a:buFont typeface="+mj-lt"/>
              <a:buAutoNum type="arabicPeriod"/>
            </a:pPr>
            <a:r>
              <a:rPr lang="en-US" dirty="0">
                <a:solidFill>
                  <a:srgbClr val="000000"/>
                </a:solidFill>
                <a:latin typeface="+mj-lt"/>
                <a:cs typeface="Arial" charset="0"/>
              </a:rPr>
              <a:t>Identify what promises you have made to your </a:t>
            </a:r>
            <a:r>
              <a:rPr lang="en-US" dirty="0" smtClean="0">
                <a:solidFill>
                  <a:srgbClr val="000000"/>
                </a:solidFill>
                <a:latin typeface="+mj-lt"/>
                <a:cs typeface="Arial" charset="0"/>
              </a:rPr>
              <a:t>customers</a:t>
            </a:r>
          </a:p>
          <a:p>
            <a:pPr marL="914400" lvl="1" indent="-457200" eaLnBrk="1" hangingPunct="1">
              <a:buFont typeface="+mj-lt"/>
              <a:buAutoNum type="arabicPeriod"/>
            </a:pPr>
            <a:endParaRPr lang="en-US" dirty="0">
              <a:solidFill>
                <a:srgbClr val="000000"/>
              </a:solidFill>
              <a:latin typeface="+mj-lt"/>
              <a:cs typeface="Arial" charset="0"/>
            </a:endParaRPr>
          </a:p>
          <a:p>
            <a:pPr marL="914400" lvl="1" indent="-457200" eaLnBrk="1" hangingPunct="1">
              <a:buFont typeface="+mj-lt"/>
              <a:buAutoNum type="arabicPeriod"/>
            </a:pPr>
            <a:r>
              <a:rPr lang="en-US" dirty="0" smtClean="0">
                <a:solidFill>
                  <a:srgbClr val="000000"/>
                </a:solidFill>
                <a:latin typeface="+mj-lt"/>
                <a:cs typeface="Arial" charset="0"/>
              </a:rPr>
              <a:t>Create a high-quality, simple logo and color scheme (professional)</a:t>
            </a:r>
          </a:p>
          <a:p>
            <a:pPr marL="914400" lvl="1" indent="-457200" eaLnBrk="1" hangingPunct="1">
              <a:buFont typeface="+mj-lt"/>
              <a:buAutoNum type="arabicPeriod"/>
            </a:pPr>
            <a:endParaRPr lang="en-US" altLang="ja-JP" sz="2400" dirty="0">
              <a:solidFill>
                <a:srgbClr val="000000"/>
              </a:solidFill>
              <a:latin typeface="+mj-lt"/>
              <a:ea typeface="Arial"/>
              <a:cs typeface="Arial" charset="0"/>
            </a:endParaRPr>
          </a:p>
          <a:p>
            <a:pPr marL="914400" lvl="1" indent="-457200" eaLnBrk="1" hangingPunct="1">
              <a:buFont typeface="+mj-lt"/>
              <a:buAutoNum type="arabicPeriod"/>
            </a:pPr>
            <a:r>
              <a:rPr lang="en-US" altLang="ja-JP" dirty="0" smtClean="0">
                <a:solidFill>
                  <a:srgbClr val="000000"/>
                </a:solidFill>
                <a:latin typeface="+mj-lt"/>
                <a:ea typeface="Arial"/>
                <a:cs typeface="Arial" charset="0"/>
              </a:rPr>
              <a:t>Use </a:t>
            </a:r>
            <a:r>
              <a:rPr lang="en-US" altLang="ja-JP" sz="2400" dirty="0" smtClean="0">
                <a:solidFill>
                  <a:srgbClr val="000000"/>
                </a:solidFill>
                <a:latin typeface="+mj-lt"/>
                <a:ea typeface="Arial"/>
              </a:rPr>
              <a:t>it </a:t>
            </a:r>
            <a:r>
              <a:rPr lang="en-US" altLang="ja-JP" sz="2400" dirty="0">
                <a:solidFill>
                  <a:srgbClr val="000000"/>
                </a:solidFill>
                <a:latin typeface="+mj-lt"/>
                <a:ea typeface="Arial"/>
              </a:rPr>
              <a:t>on </a:t>
            </a:r>
            <a:r>
              <a:rPr lang="en-US" altLang="ja-JP" sz="2400" dirty="0" smtClean="0">
                <a:solidFill>
                  <a:srgbClr val="000000"/>
                </a:solidFill>
                <a:latin typeface="+mj-lt"/>
                <a:ea typeface="Arial"/>
              </a:rPr>
              <a:t>everything!</a:t>
            </a:r>
            <a:endParaRPr lang="en-US" altLang="ja-JP" sz="2400" dirty="0">
              <a:solidFill>
                <a:srgbClr val="000000"/>
              </a:solidFill>
              <a:latin typeface="+mj-lt"/>
              <a:ea typeface="Arial"/>
            </a:endParaRPr>
          </a:p>
          <a:p>
            <a:pPr marL="457200" indent="-457200" eaLnBrk="1" hangingPunct="1">
              <a:buFont typeface="+mj-lt"/>
              <a:buAutoNum type="arabicPeriod"/>
            </a:pPr>
            <a:endParaRPr lang="en-US" sz="2400" b="1" dirty="0">
              <a:solidFill>
                <a:srgbClr val="000000"/>
              </a:solidFill>
              <a:latin typeface="Arial" charset="0"/>
              <a:ea typeface="Arial"/>
            </a:endParaRPr>
          </a:p>
          <a:p>
            <a:pPr marL="457200" indent="-457200" eaLnBrk="1" hangingPunct="1">
              <a:buFont typeface="+mj-lt"/>
              <a:buAutoNum type="arabicPeriod"/>
            </a:pPr>
            <a:endParaRPr lang="en-US" sz="2400" dirty="0">
              <a:solidFill>
                <a:srgbClr val="000000"/>
              </a:solidFill>
              <a:latin typeface="Arial" charset="0"/>
              <a:ea typeface="Arial"/>
            </a:endParaRPr>
          </a:p>
        </p:txBody>
      </p:sp>
      <p:sp>
        <p:nvSpPr>
          <p:cNvPr id="5" name="Rectangle 2"/>
          <p:cNvSpPr txBox="1">
            <a:spLocks noChangeArrowheads="1"/>
          </p:cNvSpPr>
          <p:nvPr/>
        </p:nvSpPr>
        <p:spPr>
          <a:xfrm>
            <a:off x="76200" y="1371600"/>
            <a:ext cx="8991600" cy="685800"/>
          </a:xfrm>
          <a:prstGeom prst="rect">
            <a:avLst/>
          </a:prstGeom>
        </p:spPr>
        <p:txBody>
          <a:bodyPr lIns="90488" tIns="44450" rIns="90488" bIns="44450"/>
          <a:lstStyle>
            <a:lvl1pPr algn="l" defTabSz="914400" rtl="0" eaLnBrk="1" latinLnBrk="0" hangingPunct="1">
              <a:spcBef>
                <a:spcPct val="0"/>
              </a:spcBef>
              <a:buNone/>
              <a:defRPr sz="2800" kern="1200">
                <a:solidFill>
                  <a:srgbClr val="071A34"/>
                </a:solidFill>
                <a:latin typeface="Arial"/>
                <a:ea typeface="+mj-ea"/>
                <a:cs typeface="Arial"/>
              </a:defRPr>
            </a:lvl1pPr>
          </a:lstStyle>
          <a:p>
            <a:pPr algn="ctr"/>
            <a:r>
              <a:rPr lang="en-US" sz="4000" b="1" dirty="0" smtClean="0">
                <a:solidFill>
                  <a:schemeClr val="tx1"/>
                </a:solidFill>
                <a:latin typeface="Arial" charset="0"/>
                <a:ea typeface="Arial"/>
              </a:rPr>
              <a:t>Basic Marketing Concepts</a:t>
            </a:r>
            <a:r>
              <a:rPr lang="en-US" sz="4000" b="1" dirty="0" smtClean="0">
                <a:solidFill>
                  <a:schemeClr val="hlink"/>
                </a:solidFill>
                <a:latin typeface="Arial" charset="0"/>
                <a:ea typeface="Arial"/>
              </a:rPr>
              <a:t>       </a:t>
            </a:r>
            <a:endParaRPr lang="en-US" sz="4000" b="1" dirty="0">
              <a:solidFill>
                <a:schemeClr val="hlink"/>
              </a:solidFill>
              <a:latin typeface="Arial" charset="0"/>
              <a:ea typeface="Arial"/>
            </a:endParaRPr>
          </a:p>
        </p:txBody>
      </p:sp>
    </p:spTree>
    <p:extLst>
      <p:ext uri="{BB962C8B-B14F-4D97-AF65-F5344CB8AC3E}">
        <p14:creationId xmlns:p14="http://schemas.microsoft.com/office/powerpoint/2010/main" val="344386015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1668</TotalTime>
  <Words>1174</Words>
  <Application>Microsoft Office PowerPoint</Application>
  <PresentationFormat>On-screen Show (4:3)</PresentationFormat>
  <Paragraphs>277</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Office Theme</vt:lpstr>
      <vt:lpstr>Intro to Online Marketing</vt:lpstr>
      <vt:lpstr>Basic Marketing Concepts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Should I Say?</vt:lpstr>
      <vt:lpstr>PowerPoint Presentation</vt:lpstr>
      <vt:lpstr>PowerPoint Presentation</vt:lpstr>
      <vt:lpstr>PowerPoint Presentation</vt:lpstr>
      <vt:lpstr>What are you doing  on your farm?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Assistant</dc:creator>
  <cp:lastModifiedBy>Pamela</cp:lastModifiedBy>
  <cp:revision>120</cp:revision>
  <cp:lastPrinted>2015-03-08T22:07:14Z</cp:lastPrinted>
  <dcterms:created xsi:type="dcterms:W3CDTF">2015-03-08T13:49:46Z</dcterms:created>
  <dcterms:modified xsi:type="dcterms:W3CDTF">2015-04-03T14:30:12Z</dcterms:modified>
</cp:coreProperties>
</file>